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324" r:id="rId2"/>
    <p:sldId id="430" r:id="rId3"/>
    <p:sldId id="431" r:id="rId4"/>
    <p:sldId id="259" r:id="rId5"/>
    <p:sldId id="436" r:id="rId6"/>
    <p:sldId id="435" r:id="rId7"/>
    <p:sldId id="261" r:id="rId8"/>
    <p:sldId id="437" r:id="rId9"/>
    <p:sldId id="438" r:id="rId10"/>
    <p:sldId id="260" r:id="rId11"/>
    <p:sldId id="262" r:id="rId12"/>
    <p:sldId id="330" r:id="rId13"/>
    <p:sldId id="369" r:id="rId14"/>
    <p:sldId id="433" r:id="rId15"/>
    <p:sldId id="432" r:id="rId16"/>
    <p:sldId id="332" r:id="rId17"/>
    <p:sldId id="368" r:id="rId18"/>
    <p:sldId id="398" r:id="rId19"/>
    <p:sldId id="399" r:id="rId20"/>
    <p:sldId id="400" r:id="rId21"/>
    <p:sldId id="401" r:id="rId22"/>
    <p:sldId id="402" r:id="rId23"/>
    <p:sldId id="403" r:id="rId24"/>
    <p:sldId id="43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8" r:id="rId47"/>
    <p:sldId id="429" r:id="rId48"/>
    <p:sldId id="299" r:id="rId49"/>
  </p:sldIdLst>
  <p:sldSz cx="6858000" cy="9906000" type="A4"/>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06">
          <p15:clr>
            <a:srgbClr val="A4A3A4"/>
          </p15:clr>
        </p15:guide>
        <p15:guide id="2" pos="22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F497D"/>
    <a:srgbClr val="93FFFF"/>
    <a:srgbClr val="D7AFFF"/>
    <a:srgbClr val="E5FE94"/>
    <a:srgbClr val="85EFDD"/>
    <a:srgbClr val="6AECD6"/>
    <a:srgbClr val="FFB685"/>
    <a:srgbClr val="03DFDA"/>
    <a:srgbClr val="DAFD6B"/>
    <a:srgbClr val="D0FC4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11" autoAdjust="0"/>
    <p:restoredTop sz="99771" autoAdjust="0"/>
  </p:normalViewPr>
  <p:slideViewPr>
    <p:cSldViewPr>
      <p:cViewPr>
        <p:scale>
          <a:sx n="60" d="100"/>
          <a:sy n="60" d="100"/>
        </p:scale>
        <p:origin x="-2292" y="378"/>
      </p:cViewPr>
      <p:guideLst>
        <p:guide orient="horz" pos="5887"/>
        <p:guide pos="346"/>
      </p:guideLst>
    </p:cSldViewPr>
  </p:slideViewPr>
  <p:outlineViewPr>
    <p:cViewPr>
      <p:scale>
        <a:sx n="33" d="100"/>
        <a:sy n="33" d="100"/>
      </p:scale>
      <p:origin x="0" y="7242"/>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91B1628-AC0B-4602-907B-0B08BFFFE9F6}" type="datetimeFigureOut">
              <a:rPr lang="de-DE" smtClean="0"/>
              <a:pPr/>
              <a:t>21.08.2017</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84F82A9-F84E-45D5-B808-3337E8E90DDD}" type="slidenum">
              <a:rPr lang="de-DE" smtClean="0"/>
              <a:pPr/>
              <a:t>‹Nr.›</a:t>
            </a:fld>
            <a:endParaRPr lang="de-DE"/>
          </a:p>
        </p:txBody>
      </p:sp>
    </p:spTree>
    <p:extLst>
      <p:ext uri="{BB962C8B-B14F-4D97-AF65-F5344CB8AC3E}">
        <p14:creationId xmlns:p14="http://schemas.microsoft.com/office/powerpoint/2010/main" xmlns="" val="214987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2E1DD7C-988D-446F-B7E2-7607BE792C62}" type="datetimeFigureOut">
              <a:rPr lang="de-DE" smtClean="0"/>
              <a:pPr/>
              <a:t>21.08.2017</a:t>
            </a:fld>
            <a:endParaRPr lang="de-DE"/>
          </a:p>
        </p:txBody>
      </p:sp>
      <p:sp>
        <p:nvSpPr>
          <p:cNvPr id="4" name="Folienbildplatzhalter 3"/>
          <p:cNvSpPr>
            <a:spLocks noGrp="1" noRot="1" noChangeAspect="1"/>
          </p:cNvSpPr>
          <p:nvPr>
            <p:ph type="sldImg" idx="2"/>
          </p:nvPr>
        </p:nvSpPr>
        <p:spPr>
          <a:xfrm>
            <a:off x="2111375" y="744538"/>
            <a:ext cx="257492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44B727D-019D-430A-A283-A9547673A58F}" type="slidenum">
              <a:rPr lang="de-DE" smtClean="0"/>
              <a:pPr/>
              <a:t>‹Nr.›</a:t>
            </a:fld>
            <a:endParaRPr lang="de-DE"/>
          </a:p>
        </p:txBody>
      </p:sp>
    </p:spTree>
    <p:extLst>
      <p:ext uri="{BB962C8B-B14F-4D97-AF65-F5344CB8AC3E}">
        <p14:creationId xmlns:p14="http://schemas.microsoft.com/office/powerpoint/2010/main" xmlns="" val="3286970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4B727D-019D-430A-A283-A9547673A58F}" type="slidenum">
              <a:rPr lang="de-DE" smtClean="0"/>
              <a:pPr/>
              <a:t>1</a:t>
            </a:fld>
            <a:endParaRPr lang="de-DE"/>
          </a:p>
        </p:txBody>
      </p:sp>
    </p:spTree>
    <p:extLst>
      <p:ext uri="{BB962C8B-B14F-4D97-AF65-F5344CB8AC3E}">
        <p14:creationId xmlns:p14="http://schemas.microsoft.com/office/powerpoint/2010/main" xmlns="" val="34306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14350" y="3077282"/>
            <a:ext cx="5829300" cy="212336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DDC98F3-E60B-47DD-BAD1-4E6C573E524A}" type="datetime1">
              <a:rPr lang="de-DE" smtClean="0"/>
              <a:t>21.08.2017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8C979-D9B6-475E-B1AF-281C8128D676}" type="datetime1">
              <a:rPr lang="de-DE" smtClean="0"/>
              <a:t>21.08.2017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3729037" y="573264"/>
            <a:ext cx="1157288" cy="1220822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7175" y="573264"/>
            <a:ext cx="3357563" cy="12208228"/>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735FA65-922B-47B2-8652-CD9C1BC3AC1C}" type="datetime1">
              <a:rPr lang="de-DE" smtClean="0"/>
              <a:t>21.08.2017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01222686-14A4-48E8-B22D-71025A3C4E66}" type="datetime1">
              <a:rPr lang="de-DE" smtClean="0"/>
              <a:t>21.08.2017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1735" y="6365523"/>
            <a:ext cx="5829300" cy="1967442"/>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767B9329-86D1-4FD4-9F64-BEE0240A59BD}" type="datetime1">
              <a:rPr lang="de-DE" smtClean="0"/>
              <a:t>21.08.2017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57175"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2628900" y="3338690"/>
            <a:ext cx="2257425" cy="94428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80A0FAAE-A07C-4A72-A3E8-64D110F782E4}" type="datetime1">
              <a:rPr lang="de-DE" smtClean="0"/>
              <a:t>21.08.2017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42900" y="396699"/>
            <a:ext cx="6172200" cy="1651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DD918C71-2502-438E-BF7C-84F71A75C5F4}" type="datetime1">
              <a:rPr lang="de-DE" smtClean="0"/>
              <a:t>21.08.2017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97AEDE3-50EA-4FA5-A9C7-D08CADCC2F1F}" type="datetime1">
              <a:rPr lang="de-DE" smtClean="0"/>
              <a:t>21.08.2017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161A38F-6D24-4743-A19D-098BFEFC71F5}" type="datetime1">
              <a:rPr lang="de-DE" smtClean="0"/>
              <a:t>21.08.2017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42900" y="394405"/>
            <a:ext cx="2256235" cy="1678517"/>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67A90474-BE8D-4129-B34F-5EEA1E60C061}" type="datetime1">
              <a:rPr lang="de-DE" smtClean="0"/>
              <a:t>21.08.2017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44216" y="6934200"/>
            <a:ext cx="4114800" cy="818622"/>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FD26EFC5-45D4-430E-89F3-5E8981AF30F7}" type="datetime1">
              <a:rPr lang="de-DE" smtClean="0"/>
              <a:t>21.08.2017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FB01AD-E0E2-43F6-B41B-115DE7D7CF70}"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1940DC99-4D71-4DFE-BFA8-A1A426143ABA}" type="datetime1">
              <a:rPr lang="de-DE" smtClean="0"/>
              <a:t>21.08.2017</a:t>
            </a:fld>
            <a:endParaRPr lang="de-DE"/>
          </a:p>
        </p:txBody>
      </p:sp>
      <p:sp>
        <p:nvSpPr>
          <p:cNvPr id="5" name="Fußzeilenplatzhalt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1988840" y="9201472"/>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18FB01AD-E0E2-43F6-B41B-115DE7D7CF70}"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5.wdp"/><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5.wdp"/><Relationship Id="rId4" Type="http://schemas.openxmlformats.org/officeDocument/2006/relationships/image" Target="../media/image43.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5.wdp"/><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2.wdp"/><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3.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1.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2.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2.wdp"/><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72.png"/><Relationship Id="rId18" Type="http://schemas.microsoft.com/office/2007/relationships/hdphoto" Target="../media/hdphoto14.wdp"/><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11.wdp"/><Relationship Id="rId17" Type="http://schemas.openxmlformats.org/officeDocument/2006/relationships/image" Target="../media/image74.png"/><Relationship Id="rId2" Type="http://schemas.openxmlformats.org/officeDocument/2006/relationships/image" Target="../media/image66.jpeg"/><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jpeg"/><Relationship Id="rId10" Type="http://schemas.microsoft.com/office/2007/relationships/hdphoto" Target="../media/hdphoto10.wdp"/><Relationship Id="rId19" Type="http://schemas.openxmlformats.org/officeDocument/2006/relationships/image" Target="../media/image75.png"/><Relationship Id="rId4" Type="http://schemas.microsoft.com/office/2007/relationships/hdphoto" Target="../media/hdphoto7.wdp"/><Relationship Id="rId9" Type="http://schemas.openxmlformats.org/officeDocument/2006/relationships/image" Target="../media/image70.png"/><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6858000" cy="380087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548680" y="560512"/>
            <a:ext cx="5760640" cy="2123369"/>
          </a:xfrm>
        </p:spPr>
        <p:txBody>
          <a:bodyPr>
            <a:noAutofit/>
          </a:bodyPr>
          <a:lstStyle/>
          <a:p>
            <a:r>
              <a:rPr lang="en-GB" sz="5400" b="1" dirty="0" smtClean="0">
                <a:solidFill>
                  <a:srgbClr val="1F497D"/>
                </a:solidFill>
                <a:latin typeface="Tempus Sans ITC" pitchFamily="82" charset="0"/>
              </a:rPr>
              <a:t>The day I realised that I am strong</a:t>
            </a:r>
            <a:endParaRPr lang="de-DE" sz="5400" b="1" spc="-150" dirty="0">
              <a:solidFill>
                <a:srgbClr val="1F497D"/>
              </a:solidFill>
              <a:latin typeface="Tempus Sans ITC" pitchFamily="82" charset="0"/>
              <a:cs typeface="MV Boli" panose="02000500030200090000" pitchFamily="2" charset="0"/>
            </a:endParaRPr>
          </a:p>
        </p:txBody>
      </p:sp>
      <p:sp>
        <p:nvSpPr>
          <p:cNvPr id="3" name="Untertitel 2"/>
          <p:cNvSpPr>
            <a:spLocks noGrp="1"/>
          </p:cNvSpPr>
          <p:nvPr>
            <p:ph type="subTitle" idx="1"/>
          </p:nvPr>
        </p:nvSpPr>
        <p:spPr>
          <a:xfrm>
            <a:off x="980728" y="3872880"/>
            <a:ext cx="5184576" cy="936104"/>
          </a:xfrm>
        </p:spPr>
        <p:txBody>
          <a:bodyPr>
            <a:normAutofit fontScale="92500" lnSpcReduction="20000"/>
          </a:bodyPr>
          <a:lstStyle/>
          <a:p>
            <a:r>
              <a:rPr lang="de-DE" sz="2000" dirty="0" smtClean="0">
                <a:solidFill>
                  <a:schemeClr val="tx2"/>
                </a:solidFill>
                <a:latin typeface="Arial" panose="020B0604020202020204" pitchFamily="34" charset="0"/>
                <a:cs typeface="Arial" panose="020B0604020202020204" pitchFamily="34" charset="0"/>
              </a:rPr>
              <a:t>Stories </a:t>
            </a:r>
          </a:p>
          <a:p>
            <a:r>
              <a:rPr lang="de-DE" sz="2000" dirty="0" err="1" smtClean="0">
                <a:solidFill>
                  <a:schemeClr val="tx2"/>
                </a:solidFill>
                <a:latin typeface="Arial" panose="020B0604020202020204" pitchFamily="34" charset="0"/>
                <a:cs typeface="Arial" panose="020B0604020202020204" pitchFamily="34" charset="0"/>
              </a:rPr>
              <a:t>by</a:t>
            </a:r>
            <a:r>
              <a:rPr lang="de-DE" sz="2000" dirty="0" smtClean="0">
                <a:solidFill>
                  <a:schemeClr val="tx2"/>
                </a:solidFill>
                <a:latin typeface="Arial" panose="020B0604020202020204" pitchFamily="34" charset="0"/>
                <a:cs typeface="Arial" panose="020B0604020202020204" pitchFamily="34" charset="0"/>
              </a:rPr>
              <a:t> </a:t>
            </a:r>
          </a:p>
          <a:p>
            <a:r>
              <a:rPr lang="de-DE" sz="2000" dirty="0" err="1" smtClean="0">
                <a:solidFill>
                  <a:schemeClr val="tx2"/>
                </a:solidFill>
                <a:latin typeface="Arial" panose="020B0604020202020204" pitchFamily="34" charset="0"/>
                <a:cs typeface="Arial" panose="020B0604020202020204" pitchFamily="34" charset="0"/>
              </a:rPr>
              <a:t>children</a:t>
            </a:r>
            <a:r>
              <a:rPr lang="de-DE" sz="2000" dirty="0" smtClean="0">
                <a:solidFill>
                  <a:schemeClr val="tx2"/>
                </a:solidFill>
                <a:latin typeface="Arial" panose="020B0604020202020204" pitchFamily="34" charset="0"/>
                <a:cs typeface="Arial" panose="020B0604020202020204" pitchFamily="34" charset="0"/>
              </a:rPr>
              <a:t> </a:t>
            </a:r>
            <a:r>
              <a:rPr lang="de-DE" sz="2000" dirty="0" err="1" smtClean="0">
                <a:solidFill>
                  <a:schemeClr val="tx2"/>
                </a:solidFill>
                <a:latin typeface="Arial" panose="020B0604020202020204" pitchFamily="34" charset="0"/>
                <a:cs typeface="Arial" panose="020B0604020202020204" pitchFamily="34" charset="0"/>
              </a:rPr>
              <a:t>from</a:t>
            </a:r>
            <a:endParaRPr lang="de-DE" sz="2000" dirty="0">
              <a:solidFill>
                <a:schemeClr val="tx2"/>
              </a:solidFill>
              <a:latin typeface="Arial" panose="020B0604020202020204" pitchFamily="34" charset="0"/>
              <a:cs typeface="Arial" panose="020B0604020202020204" pitchFamily="34" charset="0"/>
            </a:endParaRPr>
          </a:p>
        </p:txBody>
      </p:sp>
      <p:sp>
        <p:nvSpPr>
          <p:cNvPr id="4" name="Rechteck 3"/>
          <p:cNvSpPr/>
          <p:nvPr/>
        </p:nvSpPr>
        <p:spPr>
          <a:xfrm>
            <a:off x="1898976" y="5817096"/>
            <a:ext cx="3060048" cy="3794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1268760" y="4880992"/>
            <a:ext cx="4536504"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808702">
            <a:off x="5535768" y="8674539"/>
            <a:ext cx="897463" cy="897463"/>
          </a:xfrm>
          <a:prstGeom prst="rect">
            <a:avLst/>
          </a:prstGeom>
          <a:noFill/>
          <a:extLst>
            <a:ext uri="{909E8E84-426E-40DD-AFC4-6F175D3DCCD1}">
              <a14:hiddenFill xmlns:a14="http://schemas.microsoft.com/office/drawing/2010/main" xmlns="">
                <a:solidFill>
                  <a:srgbClr val="FFFFFF"/>
                </a:solidFill>
              </a14:hiddenFill>
            </a:ext>
          </a:extLst>
        </p:spPr>
      </p:pic>
      <p:pic>
        <p:nvPicPr>
          <p:cNvPr id="14339" name="Picture 3"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0764399" flipH="1">
            <a:off x="44624" y="2144688"/>
            <a:ext cx="1463830" cy="146383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Gerade Verbindung 10"/>
          <p:cNvCxnSpPr/>
          <p:nvPr/>
        </p:nvCxnSpPr>
        <p:spPr>
          <a:xfrm>
            <a:off x="0" y="3800872"/>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4" descr="M:\IZI\EXTERN\Sonstige Forschungsprojekte\2014-2018 Starke Geschichten für starke Kinder\Story Telling Club\Grafiken_Bilder\Logo\LogomitMännchen_ohneWackeln_ober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0840260">
            <a:off x="5099870" y="2393425"/>
            <a:ext cx="1942809" cy="29775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60716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27384" y="344488"/>
            <a:ext cx="6858000" cy="9827322"/>
            <a:chOff x="-27384" y="292427"/>
            <a:chExt cx="6858000" cy="9827322"/>
          </a:xfrm>
        </p:grpSpPr>
        <p:pic>
          <p:nvPicPr>
            <p:cNvPr id="2052"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Gruppieren 1"/>
          <p:cNvGrpSpPr/>
          <p:nvPr/>
        </p:nvGrpSpPr>
        <p:grpSpPr>
          <a:xfrm>
            <a:off x="977817" y="1354245"/>
            <a:ext cx="5251789" cy="7775824"/>
            <a:chOff x="977817" y="1354245"/>
            <a:chExt cx="5251789" cy="7775824"/>
          </a:xfrm>
        </p:grpSpPr>
        <p:sp>
          <p:nvSpPr>
            <p:cNvPr id="16" name="Rechteck 1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5768456">
              <a:off x="1668164"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6264411">
              <a:off x="1013817" y="1318245"/>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Rechteck 14"/>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404664" y="28961"/>
            <a:ext cx="624367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7" name="Gerade Verbindung 6"/>
          <p:cNvCxnSpPr/>
          <p:nvPr/>
        </p:nvCxnSpPr>
        <p:spPr>
          <a:xfrm>
            <a:off x="-72008"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71390" y="578560"/>
            <a:ext cx="1503250" cy="828000"/>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80728" y="4880992"/>
            <a:ext cx="1045855"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61248" y="8769424"/>
            <a:ext cx="1045855"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10</a:t>
            </a:fld>
            <a:endParaRPr lang="de-D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p:cNvGrpSpPr/>
          <p:nvPr/>
        </p:nvGrpSpPr>
        <p:grpSpPr>
          <a:xfrm flipH="1">
            <a:off x="44624" y="344488"/>
            <a:ext cx="6858000" cy="9827322"/>
            <a:chOff x="-27384" y="292427"/>
            <a:chExt cx="6858000" cy="9827322"/>
          </a:xfrm>
        </p:grpSpPr>
        <p:pic>
          <p:nvPicPr>
            <p:cNvPr id="26" name="Picture 4" descr="E:\IZI\Story Telling Club\Grafiken_Bilder\Rahmen_Buch\Aktuelle Rahmen_freigestellt\Können_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292427"/>
              <a:ext cx="6858000" cy="9827322"/>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E:\IZI\Story Telling Club\Grafiken_Bilder\Rahmen_Buch\Aktuelle Rahmen_freigestellt\Können_3.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483" t="92264" r="22336"/>
            <a:stretch/>
          </p:blipFill>
          <p:spPr bwMode="auto">
            <a:xfrm rot="16200000">
              <a:off x="-829027" y="7590746"/>
              <a:ext cx="3510006" cy="76028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Gruppieren 1"/>
          <p:cNvGrpSpPr/>
          <p:nvPr/>
        </p:nvGrpSpPr>
        <p:grpSpPr>
          <a:xfrm>
            <a:off x="751292" y="1530198"/>
            <a:ext cx="5238002" cy="7599871"/>
            <a:chOff x="751292" y="1530198"/>
            <a:chExt cx="5238002" cy="7599871"/>
          </a:xfrm>
        </p:grpSpPr>
        <p:sp>
          <p:nvSpPr>
            <p:cNvPr id="17" name="Rechteck 16"/>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rot="15831544" flipH="1">
              <a:off x="2807960" y="6424052"/>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rot="21122245" flipH="1">
              <a:off x="3318094" y="1530198"/>
              <a:ext cx="2671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Rechteck 22"/>
          <p:cNvSpPr/>
          <p:nvPr/>
        </p:nvSpPr>
        <p:spPr>
          <a:xfrm>
            <a:off x="0" y="0"/>
            <a:ext cx="6858000" cy="992560"/>
          </a:xfrm>
          <a:prstGeom prst="rect">
            <a:avLst/>
          </a:prstGeom>
          <a:solidFill>
            <a:srgbClr val="99CC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 Verbindung 2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82758" y="760787"/>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itel 1"/>
          <p:cNvSpPr txBox="1">
            <a:spLocks/>
          </p:cNvSpPr>
          <p:nvPr/>
        </p:nvSpPr>
        <p:spPr>
          <a:xfrm>
            <a:off x="425688" y="28961"/>
            <a:ext cx="645969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realized </a:t>
            </a:r>
          </a:p>
          <a:p>
            <a:pPr algn="l"/>
            <a:r>
              <a:rPr lang="en-US" sz="2800" b="1" dirty="0" smtClean="0">
                <a:solidFill>
                  <a:schemeClr val="tx2"/>
                </a:solidFill>
                <a:latin typeface="Tempus Sans ITC" panose="04020404030D07020202" pitchFamily="82" charset="0"/>
                <a:cs typeface="LilyUPC" panose="020B0604020202020204" pitchFamily="34" charset="-34"/>
              </a:rPr>
              <a:t>		what I am able to do!</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45" name="Grafik 44"/>
          <p:cNvPicPr/>
          <p:nvPr/>
        </p:nvPicPr>
        <p:blipFill>
          <a:blip r:embed="rId6" cstate="print">
            <a:extLst>
              <a:ext uri="{28A0092B-C50C-407E-A947-70E740481C1C}">
                <a14:useLocalDpi xmlns:a14="http://schemas.microsoft.com/office/drawing/2010/main" xmlns="" val="0"/>
              </a:ext>
            </a:extLst>
          </a:blip>
          <a:stretch>
            <a:fillRect/>
          </a:stretch>
        </p:blipFill>
        <p:spPr>
          <a:xfrm rot="188722">
            <a:off x="245460" y="1042872"/>
            <a:ext cx="1548035" cy="1933975"/>
          </a:xfrm>
          <a:prstGeom prst="rect">
            <a:avLst/>
          </a:prstGeom>
        </p:spPr>
      </p:pic>
      <p:pic>
        <p:nvPicPr>
          <p:cNvPr id="34" name="Grafik 44"/>
          <p:cNvPicPr/>
          <p:nvPr/>
        </p:nvPicPr>
        <p:blipFill>
          <a:blip r:embed="rId6" cstate="print">
            <a:extLst>
              <a:ext uri="{28A0092B-C50C-407E-A947-70E740481C1C}">
                <a14:useLocalDpi xmlns:a14="http://schemas.microsoft.com/office/drawing/2010/main" xmlns="" val="0"/>
              </a:ext>
            </a:extLst>
          </a:blip>
          <a:stretch>
            <a:fillRect/>
          </a:stretch>
        </p:blipFill>
        <p:spPr>
          <a:xfrm rot="20826676">
            <a:off x="4568967" y="5061371"/>
            <a:ext cx="1119506" cy="1308696"/>
          </a:xfrm>
          <a:prstGeom prst="rect">
            <a:avLst/>
          </a:prstGeom>
        </p:spPr>
      </p:pic>
      <p:sp>
        <p:nvSpPr>
          <p:cNvPr id="19" name="Foliennummernplatzhalter 18"/>
          <p:cNvSpPr>
            <a:spLocks noGrp="1"/>
          </p:cNvSpPr>
          <p:nvPr>
            <p:ph type="sldNum" sz="quarter" idx="12"/>
          </p:nvPr>
        </p:nvSpPr>
        <p:spPr/>
        <p:txBody>
          <a:bodyPr/>
          <a:lstStyle/>
          <a:p>
            <a:fld id="{18FB01AD-E0E2-43F6-B41B-115DE7D7CF70}" type="slidenum">
              <a:rPr lang="de-DE" smtClean="0"/>
              <a:pPr/>
              <a:t>11</a:t>
            </a:fld>
            <a:endParaRPr lang="de-DE"/>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5996" y="8265368"/>
            <a:ext cx="1508433" cy="1508433"/>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548680"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00438" y="4664968"/>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404664" y="19662"/>
            <a:ext cx="622156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liennummernplatzhalter 9"/>
          <p:cNvSpPr>
            <a:spLocks noGrp="1"/>
          </p:cNvSpPr>
          <p:nvPr>
            <p:ph type="sldNum" sz="quarter" idx="12"/>
          </p:nvPr>
        </p:nvSpPr>
        <p:spPr/>
        <p:txBody>
          <a:bodyPr/>
          <a:lstStyle/>
          <a:p>
            <a:fld id="{18FB01AD-E0E2-43F6-B41B-115DE7D7CF70}" type="slidenum">
              <a:rPr lang="de-DE" smtClean="0"/>
              <a:pPr/>
              <a:t>12</a:t>
            </a:fld>
            <a:endParaRPr lang="de-DE"/>
          </a:p>
        </p:txBody>
      </p:sp>
    </p:spTree>
    <p:extLst>
      <p:ext uri="{BB962C8B-B14F-4D97-AF65-F5344CB8AC3E}">
        <p14:creationId xmlns:p14="http://schemas.microsoft.com/office/powerpoint/2010/main" xmlns="" val="3784025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E:\IZI\Story Telling Club\Grafiken_Bilder\Rahmen_Buch\Aktuelle Rahmen_freigestellt\Helf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332" t="2470" r="2832" b="2302"/>
          <a:stretch/>
        </p:blipFill>
        <p:spPr bwMode="auto">
          <a:xfrm>
            <a:off x="17240" y="920552"/>
            <a:ext cx="6840760"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603959" y="444894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3573016" y="2288704"/>
            <a:ext cx="2753033" cy="37444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832795"/>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to help others!</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0"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3588645" y="8409384"/>
            <a:ext cx="2083802" cy="117599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liennummernplatzhalter 12"/>
          <p:cNvSpPr>
            <a:spLocks noGrp="1"/>
          </p:cNvSpPr>
          <p:nvPr>
            <p:ph type="sldNum" sz="quarter" idx="12"/>
          </p:nvPr>
        </p:nvSpPr>
        <p:spPr/>
        <p:txBody>
          <a:bodyPr/>
          <a:lstStyle/>
          <a:p>
            <a:fld id="{18FB01AD-E0E2-43F6-B41B-115DE7D7CF70}" type="slidenum">
              <a:rPr lang="de-DE" smtClean="0"/>
              <a:pPr/>
              <a:t>13</a:t>
            </a:fld>
            <a:endParaRPr lang="de-DE"/>
          </a:p>
        </p:txBody>
      </p:sp>
    </p:spTree>
    <p:extLst>
      <p:ext uri="{BB962C8B-B14F-4D97-AF65-F5344CB8AC3E}">
        <p14:creationId xmlns:p14="http://schemas.microsoft.com/office/powerpoint/2010/main" xmlns="" val="398148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5996" y="8553400"/>
            <a:ext cx="1220401" cy="1220401"/>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E:\IZI\Story Telling Club\Grafiken_Bilder\Rahmen_Buch\Aktuelle Rahmen_freigestellt\Helf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32" t="2470" r="2832" b="2302"/>
          <a:stretch/>
        </p:blipFill>
        <p:spPr bwMode="auto">
          <a:xfrm flipH="1">
            <a:off x="0" y="992189"/>
            <a:ext cx="6805674"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sp>
        <p:nvSpPr>
          <p:cNvPr id="17" name="Titel 1"/>
          <p:cNvSpPr txBox="1">
            <a:spLocks/>
          </p:cNvSpPr>
          <p:nvPr/>
        </p:nvSpPr>
        <p:spPr>
          <a:xfrm>
            <a:off x="145509" y="19662"/>
            <a:ext cx="6624736"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uppieren 9"/>
          <p:cNvGrpSpPr/>
          <p:nvPr/>
        </p:nvGrpSpPr>
        <p:grpSpPr>
          <a:xfrm>
            <a:off x="936282" y="1712640"/>
            <a:ext cx="4874876" cy="6510014"/>
            <a:chOff x="936282" y="1962813"/>
            <a:chExt cx="4874876" cy="6510014"/>
          </a:xfrm>
        </p:grpSpPr>
        <p:sp>
          <p:nvSpPr>
            <p:cNvPr id="13" name="Rechteck 12"/>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5" name="Rechteck 14"/>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4" name="Foliennummernplatzhalter 13"/>
          <p:cNvSpPr>
            <a:spLocks noGrp="1"/>
          </p:cNvSpPr>
          <p:nvPr>
            <p:ph type="sldNum" sz="quarter" idx="12"/>
          </p:nvPr>
        </p:nvSpPr>
        <p:spPr/>
        <p:txBody>
          <a:bodyPr/>
          <a:lstStyle/>
          <a:p>
            <a:fld id="{18FB01AD-E0E2-43F6-B41B-115DE7D7CF70}" type="slidenum">
              <a:rPr lang="de-DE" smtClean="0"/>
              <a:pPr/>
              <a:t>14</a:t>
            </a:fld>
            <a:endParaRPr lang="de-DE"/>
          </a:p>
        </p:txBody>
      </p:sp>
    </p:spTree>
    <p:extLst>
      <p:ext uri="{BB962C8B-B14F-4D97-AF65-F5344CB8AC3E}">
        <p14:creationId xmlns:p14="http://schemas.microsoft.com/office/powerpoint/2010/main" xmlns="" val="1602289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p:cNvSpPr txBox="1">
            <a:spLocks/>
          </p:cNvSpPr>
          <p:nvPr/>
        </p:nvSpPr>
        <p:spPr>
          <a:xfrm>
            <a:off x="-27384" y="-15552"/>
            <a:ext cx="6885384" cy="1007740"/>
          </a:xfrm>
          <a:prstGeom prst="rect">
            <a:avLst/>
          </a:prstGeom>
          <a:solidFill>
            <a:srgbClr val="B3F2A8"/>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3200" b="1" dirty="0">
              <a:solidFill>
                <a:schemeClr val="bg1"/>
              </a:solidFill>
              <a:latin typeface="Tempus Sans ITC" panose="04020404030D07020202" pitchFamily="82" charset="0"/>
              <a:cs typeface="LilyUPC" panose="020B0604020202020204" pitchFamily="34" charset="-34"/>
            </a:endParaRPr>
          </a:p>
        </p:txBody>
      </p:sp>
      <p:cxnSp>
        <p:nvCxnSpPr>
          <p:cNvPr id="16" name="Gerade Verbindung 1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688778"/>
            <a:ext cx="930707" cy="89004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uppieren 12"/>
          <p:cNvGrpSpPr/>
          <p:nvPr/>
        </p:nvGrpSpPr>
        <p:grpSpPr>
          <a:xfrm>
            <a:off x="936282" y="1712640"/>
            <a:ext cx="4874876" cy="6510014"/>
            <a:chOff x="936282" y="1962813"/>
            <a:chExt cx="4874876" cy="6510014"/>
          </a:xfrm>
        </p:grpSpPr>
        <p:sp>
          <p:nvSpPr>
            <p:cNvPr id="14" name="Rechteck 13"/>
            <p:cNvSpPr/>
            <p:nvPr/>
          </p:nvSpPr>
          <p:spPr>
            <a:xfrm>
              <a:off x="936282"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a:off x="3397203" y="1962813"/>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a:off x="3391309"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a:off x="943037" y="5241032"/>
              <a:ext cx="2413955" cy="3231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23"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3588645" y="8385517"/>
            <a:ext cx="2083802" cy="1175995"/>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E:\IZI\Story Telling Club\Grafiken_Bilder\Rahmen_Buch\Aktuelle Rahmen_freigestellt\Helfen.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4332" t="2470" r="2832" b="2302"/>
          <a:stretch/>
        </p:blipFill>
        <p:spPr bwMode="auto">
          <a:xfrm>
            <a:off x="44624" y="992189"/>
            <a:ext cx="6840760" cy="891381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4664" y="19662"/>
            <a:ext cx="6451843"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to help others!</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8" name="Foliennummernplatzhalter 17"/>
          <p:cNvSpPr>
            <a:spLocks noGrp="1"/>
          </p:cNvSpPr>
          <p:nvPr>
            <p:ph type="sldNum" sz="quarter" idx="12"/>
          </p:nvPr>
        </p:nvSpPr>
        <p:spPr/>
        <p:txBody>
          <a:bodyPr/>
          <a:lstStyle/>
          <a:p>
            <a:fld id="{18FB01AD-E0E2-43F6-B41B-115DE7D7CF70}" type="slidenum">
              <a:rPr lang="de-DE" smtClean="0"/>
              <a:pPr/>
              <a:t>15</a:t>
            </a:fld>
            <a:endParaRPr lang="de-DE"/>
          </a:p>
        </p:txBody>
      </p:sp>
    </p:spTree>
    <p:extLst>
      <p:ext uri="{BB962C8B-B14F-4D97-AF65-F5344CB8AC3E}">
        <p14:creationId xmlns:p14="http://schemas.microsoft.com/office/powerpoint/2010/main" xmlns="" val="256345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0" y="992560"/>
            <a:ext cx="685800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hteck 14"/>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0" name="Titel 1"/>
          <p:cNvSpPr txBox="1">
            <a:spLocks/>
          </p:cNvSpPr>
          <p:nvPr/>
        </p:nvSpPr>
        <p:spPr>
          <a:xfrm>
            <a:off x="426918" y="9831"/>
            <a:ext cx="6314450"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2" name="Gerade Verbindung 2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a:xfrm>
            <a:off x="1059689" y="1364593"/>
            <a:ext cx="5169917" cy="7837484"/>
            <a:chOff x="1059689" y="1364593"/>
            <a:chExt cx="5169917" cy="7837484"/>
          </a:xfrm>
        </p:grpSpPr>
        <p:sp>
          <p:nvSpPr>
            <p:cNvPr id="26" name="Rechteck 25"/>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rot="5768456">
              <a:off x="1511816" y="649606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p:cNvSpPr/>
            <p:nvPr/>
          </p:nvSpPr>
          <p:spPr>
            <a:xfrm rot="6264411">
              <a:off x="1034028" y="1390254"/>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 name="Gruppieren 2"/>
          <p:cNvGrpSpPr/>
          <p:nvPr/>
        </p:nvGrpSpPr>
        <p:grpSpPr>
          <a:xfrm>
            <a:off x="3588651" y="1499980"/>
            <a:ext cx="1417935" cy="1574128"/>
            <a:chOff x="3588651" y="1499980"/>
            <a:chExt cx="1417935" cy="1574128"/>
          </a:xfrm>
        </p:grpSpPr>
        <p:pic>
          <p:nvPicPr>
            <p:cNvPr id="4099"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0"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32396" y="8256538"/>
            <a:ext cx="2199680" cy="1211598"/>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16</a:t>
            </a:fld>
            <a:endParaRPr lang="de-DE"/>
          </a:p>
        </p:txBody>
      </p:sp>
    </p:spTree>
    <p:extLst>
      <p:ext uri="{BB962C8B-B14F-4D97-AF65-F5344CB8AC3E}">
        <p14:creationId xmlns:p14="http://schemas.microsoft.com/office/powerpoint/2010/main" xmlns="" val="4059394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IZI\Story Telling Club\Grafiken_Bilder\Rahmen_Buch\Aktuelle Rahmen_freigestellt\StärkeAndere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992560"/>
            <a:ext cx="685800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hteck 9"/>
          <p:cNvSpPr/>
          <p:nvPr/>
        </p:nvSpPr>
        <p:spPr>
          <a:xfrm>
            <a:off x="0" y="0"/>
            <a:ext cx="6858000" cy="992560"/>
          </a:xfrm>
          <a:prstGeom prst="rect">
            <a:avLst/>
          </a:prstGeom>
          <a:solidFill>
            <a:srgbClr val="93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7" name="Gerade Verbindung 16"/>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uppieren 19"/>
          <p:cNvGrpSpPr/>
          <p:nvPr/>
        </p:nvGrpSpPr>
        <p:grpSpPr>
          <a:xfrm>
            <a:off x="751292" y="1528153"/>
            <a:ext cx="5411411" cy="7661965"/>
            <a:chOff x="751292" y="1528153"/>
            <a:chExt cx="5411411" cy="7661965"/>
          </a:xfrm>
        </p:grpSpPr>
        <p:sp>
          <p:nvSpPr>
            <p:cNvPr id="21" name="Rechteck 20"/>
            <p:cNvSpPr/>
            <p:nvPr/>
          </p:nvSpPr>
          <p:spPr>
            <a:xfrm rot="20483004" flipH="1">
              <a:off x="751292" y="365665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rot="15831544" flipH="1">
              <a:off x="2987932" y="648410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rot="21122245" flipH="1">
              <a:off x="3455865" y="152815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others saw my strength!</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594214" y="8113399"/>
            <a:ext cx="2222670" cy="1224261"/>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17</a:t>
            </a:fld>
            <a:endParaRPr lang="de-DE"/>
          </a:p>
        </p:txBody>
      </p:sp>
    </p:spTree>
    <p:extLst>
      <p:ext uri="{BB962C8B-B14F-4D97-AF65-F5344CB8AC3E}">
        <p14:creationId xmlns:p14="http://schemas.microsoft.com/office/powerpoint/2010/main" xmlns="" val="3189835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689544">
            <a:off x="5898183" y="9256301"/>
            <a:ext cx="359885" cy="616339"/>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508836" flipH="1">
            <a:off x="5959489" y="8709947"/>
            <a:ext cx="347694" cy="59546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1484784"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3" name="Rechteck 2"/>
          <p:cNvSpPr/>
          <p:nvPr/>
        </p:nvSpPr>
        <p:spPr>
          <a:xfrm>
            <a:off x="1484784"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689544">
            <a:off x="6345424" y="8733799"/>
            <a:ext cx="351494" cy="601968"/>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508836" flipH="1">
            <a:off x="5456599" y="9265653"/>
            <a:ext cx="350324" cy="599965"/>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M:\IZI\EXTERN\Sonstige Forschungsprojekte\2014-2018 Starke Geschichten für starke Kinder\Story Telling Club\Grafiken_Bilder\Icons\Finale\Oberfinal\3Kinder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56792" y="1031051"/>
            <a:ext cx="974668" cy="55005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386458"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8" name="Foliennummernplatzhalter 17"/>
          <p:cNvSpPr>
            <a:spLocks noGrp="1"/>
          </p:cNvSpPr>
          <p:nvPr>
            <p:ph type="sldNum" sz="quarter" idx="12"/>
          </p:nvPr>
        </p:nvSpPr>
        <p:spPr/>
        <p:txBody>
          <a:bodyPr/>
          <a:lstStyle/>
          <a:p>
            <a:fld id="{18FB01AD-E0E2-43F6-B41B-115DE7D7CF70}" type="slidenum">
              <a:rPr lang="de-DE" smtClean="0"/>
              <a:pPr/>
              <a:t>18</a:t>
            </a:fld>
            <a:endParaRPr lang="de-DE"/>
          </a:p>
        </p:txBody>
      </p:sp>
    </p:spTree>
    <p:extLst>
      <p:ext uri="{BB962C8B-B14F-4D97-AF65-F5344CB8AC3E}">
        <p14:creationId xmlns:p14="http://schemas.microsoft.com/office/powerpoint/2010/main" xmlns="" val="3142257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4"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hteck 7"/>
          <p:cNvSpPr/>
          <p:nvPr/>
        </p:nvSpPr>
        <p:spPr>
          <a:xfrm>
            <a:off x="919651" y="1581105"/>
            <a:ext cx="4516018" cy="2075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908720" y="3872880"/>
            <a:ext cx="4516018" cy="4997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0282300" flipH="1">
            <a:off x="124548" y="8905226"/>
            <a:ext cx="259747" cy="56394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20473824">
            <a:off x="124549" y="8268358"/>
            <a:ext cx="259747" cy="5639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947820">
            <a:off x="718617" y="9185494"/>
            <a:ext cx="259747" cy="5639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smtClean="0">
                <a:solidFill>
                  <a:schemeClr val="tx2"/>
                </a:solidFill>
                <a:latin typeface="Tempus Sans ITC" panose="04020404030D07020202" pitchFamily="82" charset="0"/>
                <a:cs typeface="LilyUPC" panose="020B0604020202020204" pitchFamily="34" charset="-34"/>
              </a:rPr>
              <a:t>when </a:t>
            </a:r>
            <a:r>
              <a:rPr lang="en-US" sz="2800" b="1" dirty="0" smtClean="0">
                <a:solidFill>
                  <a:schemeClr val="tx2"/>
                </a:solidFill>
                <a:latin typeface="Tempus Sans ITC" panose="04020404030D07020202" pitchFamily="82" charset="0"/>
                <a:cs typeface="LilyUPC" panose="020B0604020202020204" pitchFamily="34" charset="-34"/>
              </a:rPr>
              <a:t>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7" name="Foliennummernplatzhalter 16"/>
          <p:cNvSpPr>
            <a:spLocks noGrp="1"/>
          </p:cNvSpPr>
          <p:nvPr>
            <p:ph type="sldNum" sz="quarter" idx="12"/>
          </p:nvPr>
        </p:nvSpPr>
        <p:spPr/>
        <p:txBody>
          <a:bodyPr/>
          <a:lstStyle/>
          <a:p>
            <a:fld id="{18FB01AD-E0E2-43F6-B41B-115DE7D7CF70}" type="slidenum">
              <a:rPr lang="de-DE" smtClean="0"/>
              <a:pPr/>
              <a:t>19</a:t>
            </a:fld>
            <a:endParaRPr lang="de-DE"/>
          </a:p>
        </p:txBody>
      </p:sp>
    </p:spTree>
    <p:extLst>
      <p:ext uri="{BB962C8B-B14F-4D97-AF65-F5344CB8AC3E}">
        <p14:creationId xmlns:p14="http://schemas.microsoft.com/office/powerpoint/2010/main" xmlns="" val="1707408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836712" y="396699"/>
            <a:ext cx="5678388" cy="1651000"/>
          </a:xfrm>
          <a:noFill/>
        </p:spPr>
        <p:txBody>
          <a:bodyPr>
            <a:normAutofit/>
          </a:bodyPr>
          <a:lstStyle/>
          <a:p>
            <a:pPr marL="0" indent="0" algn="l"/>
            <a:r>
              <a:rPr lang="de-DE" sz="3200" b="1" dirty="0" err="1" smtClean="0">
                <a:solidFill>
                  <a:schemeClr val="tx2"/>
                </a:solidFill>
                <a:latin typeface="Tempus Sans ITC" panose="04020404030D07020202" pitchFamily="82" charset="0"/>
                <a:cs typeface="LilyUPC" panose="020B0604020202020204" pitchFamily="34" charset="-34"/>
              </a:rPr>
              <a:t>Foreword</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3" name="Inhaltsplatzhalter 2"/>
          <p:cNvSpPr>
            <a:spLocks noGrp="1"/>
          </p:cNvSpPr>
          <p:nvPr>
            <p:ph idx="1"/>
          </p:nvPr>
        </p:nvSpPr>
        <p:spPr>
          <a:xfrm>
            <a:off x="908719" y="3008784"/>
            <a:ext cx="5220580" cy="4680519"/>
          </a:xfrm>
        </p:spPr>
        <p:txBody>
          <a:bodyPr>
            <a:noAutofit/>
          </a:bodyPr>
          <a:lstStyle/>
          <a:p>
            <a:pPr marL="0" indent="0">
              <a:buNone/>
            </a:pPr>
            <a:r>
              <a:rPr lang="de-DE" sz="3600" b="1" dirty="0" err="1" smtClean="0">
                <a:solidFill>
                  <a:schemeClr val="tx2"/>
                </a:solidFill>
                <a:latin typeface="Tempus Sans ITC" panose="04020404030D07020202" pitchFamily="82" charset="0"/>
                <a:cs typeface="Aparajita" panose="020B0604020202020204" pitchFamily="34" charset="0"/>
              </a:rPr>
              <a:t>Children</a:t>
            </a:r>
            <a:r>
              <a:rPr lang="de-DE" sz="3600" b="1" dirty="0" smtClean="0">
                <a:solidFill>
                  <a:schemeClr val="tx2"/>
                </a:solidFill>
                <a:latin typeface="Tempus Sans ITC" panose="04020404030D07020202" pitchFamily="82" charset="0"/>
                <a:cs typeface="Aparajita" panose="020B0604020202020204" pitchFamily="34" charset="0"/>
              </a:rPr>
              <a:t> </a:t>
            </a:r>
            <a:r>
              <a:rPr lang="de-DE" sz="3600" b="1" dirty="0" err="1" smtClean="0">
                <a:solidFill>
                  <a:schemeClr val="tx2"/>
                </a:solidFill>
                <a:latin typeface="Tempus Sans ITC" panose="04020404030D07020202" pitchFamily="82" charset="0"/>
                <a:cs typeface="Aparajita" panose="020B0604020202020204" pitchFamily="34" charset="0"/>
              </a:rPr>
              <a:t>are</a:t>
            </a:r>
            <a:r>
              <a:rPr lang="de-DE" sz="3600" b="1" dirty="0" smtClean="0">
                <a:solidFill>
                  <a:schemeClr val="tx2"/>
                </a:solidFill>
                <a:latin typeface="Tempus Sans ITC" panose="04020404030D07020202" pitchFamily="82" charset="0"/>
                <a:cs typeface="Aparajita" panose="020B0604020202020204" pitchFamily="34" charset="0"/>
              </a:rPr>
              <a:t> strong!</a:t>
            </a:r>
          </a:p>
          <a:p>
            <a:pPr marL="0" indent="0">
              <a:buNone/>
            </a:pPr>
            <a:r>
              <a:rPr lang="en-US" sz="1600" dirty="0" smtClean="0">
                <a:latin typeface="Arial" panose="020B0604020202020204" pitchFamily="34" charset="0"/>
                <a:cs typeface="Arial" panose="020B0604020202020204" pitchFamily="34" charset="0"/>
              </a:rPr>
              <a:t/>
            </a:r>
            <a:br>
              <a:rPr lang="en-US" sz="1600" dirty="0" smtClean="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They can survive many things and solve all kinds of problems. Children react even better to difficult situations when they receive targeted support and can learn from other children. The idea for the Storytelling Club came from this. It is a worldwide project in which children tell other children about their experiences and give them tips on how to “become stronger”. They have summarised the results of their intensive work in this book.</a:t>
            </a:r>
          </a:p>
          <a:p>
            <a:pPr marL="0" indent="0">
              <a:buNone/>
            </a:pPr>
            <a:r>
              <a:rPr lang="en-GB" sz="1600" dirty="0">
                <a:latin typeface="Arial" panose="020B0604020202020204" pitchFamily="34" charset="0"/>
                <a:cs typeface="Arial" panose="020B0604020202020204" pitchFamily="34" charset="0"/>
              </a:rPr>
              <a:t>We hope you have fun rummaging through, learning, and becoming active yourselves</a:t>
            </a:r>
            <a:r>
              <a:rPr lang="en-GB" sz="1600" dirty="0" smtClean="0">
                <a:latin typeface="Arial" panose="020B0604020202020204" pitchFamily="34" charset="0"/>
                <a:cs typeface="Arial" panose="020B0604020202020204" pitchFamily="34" charset="0"/>
              </a:rPr>
              <a:t>!</a:t>
            </a:r>
          </a:p>
          <a:p>
            <a:pPr marL="0" indent="0">
              <a:buNone/>
            </a:pPr>
            <a:endParaRPr lang="en-GB" sz="1600"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rPr>
              <a:t>Best wishes,</a:t>
            </a:r>
          </a:p>
          <a:p>
            <a:pPr marL="0" indent="0">
              <a:buNone/>
            </a:pPr>
            <a:r>
              <a:rPr lang="en-GB" sz="1600" dirty="0">
                <a:latin typeface="Arial" panose="020B0604020202020204" pitchFamily="34" charset="0"/>
                <a:cs typeface="Arial" panose="020B0604020202020204" pitchFamily="34" charset="0"/>
              </a:rPr>
              <a:t>Maya </a:t>
            </a:r>
            <a:r>
              <a:rPr lang="en-GB" sz="1600" dirty="0" err="1">
                <a:latin typeface="Arial" panose="020B0604020202020204" pitchFamily="34" charset="0"/>
                <a:cs typeface="Arial" panose="020B0604020202020204" pitchFamily="34" charset="0"/>
              </a:rPr>
              <a:t>Götz</a:t>
            </a:r>
            <a:r>
              <a:rPr lang="en-GB" sz="1600" dirty="0">
                <a:latin typeface="Arial" panose="020B0604020202020204" pitchFamily="34" charset="0"/>
                <a:cs typeface="Arial" panose="020B0604020202020204" pitchFamily="34" charset="0"/>
              </a:rPr>
              <a:t> </a:t>
            </a:r>
          </a:p>
          <a:p>
            <a:pPr marL="0" indent="0">
              <a:buNone/>
            </a:pPr>
            <a:endParaRPr lang="de-DE" sz="1000" dirty="0" smtClean="0">
              <a:solidFill>
                <a:schemeClr val="bg1">
                  <a:lumMod val="50000"/>
                </a:schemeClr>
              </a:solidFill>
              <a:latin typeface="Tempus Sans ITC" panose="04020404030D07020202" pitchFamily="82" charset="0"/>
              <a:cs typeface="Aparajita" panose="020B0604020202020204" pitchFamily="34" charset="0"/>
            </a:endParaRPr>
          </a:p>
          <a:p>
            <a:pPr marL="0" indent="0">
              <a:buNone/>
            </a:pPr>
            <a:endParaRPr lang="de-DE" sz="1000" dirty="0">
              <a:latin typeface="Tempus Sans ITC" panose="04020404030D07020202" pitchFamily="82" charset="0"/>
              <a:cs typeface="Aparajita" panose="020B0604020202020204" pitchFamily="34" charset="0"/>
            </a:endParaRPr>
          </a:p>
        </p:txBody>
      </p:sp>
      <p:sp>
        <p:nvSpPr>
          <p:cNvPr id="6" name="Foliennummernplatzhalter 5"/>
          <p:cNvSpPr>
            <a:spLocks noGrp="1"/>
          </p:cNvSpPr>
          <p:nvPr>
            <p:ph type="sldNum" sz="quarter" idx="12"/>
          </p:nvPr>
        </p:nvSpPr>
        <p:spPr>
          <a:xfrm>
            <a:off x="3212976" y="9201472"/>
            <a:ext cx="376064" cy="527403"/>
          </a:xfrm>
        </p:spPr>
        <p:txBody>
          <a:bodyPr/>
          <a:lstStyle/>
          <a:p>
            <a:fld id="{18FB01AD-E0E2-43F6-B41B-115DE7D7CF70}" type="slidenum">
              <a:rPr lang="de-DE" smtClean="0"/>
              <a:pPr/>
              <a:t>2</a:t>
            </a:fld>
            <a:endParaRPr lang="de-DE" dirty="0"/>
          </a:p>
        </p:txBody>
      </p:sp>
      <p:sp>
        <p:nvSpPr>
          <p:cNvPr id="7" name="Rechteck 6"/>
          <p:cNvSpPr/>
          <p:nvPr/>
        </p:nvSpPr>
        <p:spPr>
          <a:xfrm>
            <a:off x="2866688" y="9252028"/>
            <a:ext cx="1124624" cy="48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p:cNvSpPr txBox="1">
            <a:spLocks/>
          </p:cNvSpPr>
          <p:nvPr/>
        </p:nvSpPr>
        <p:spPr>
          <a:xfrm>
            <a:off x="764704" y="7869324"/>
            <a:ext cx="5625630" cy="15481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000" dirty="0" smtClean="0">
                <a:latin typeface="Arial" panose="020B0604020202020204" pitchFamily="34" charset="0"/>
                <a:cs typeface="Arial" panose="020B0604020202020204" pitchFamily="34" charset="0"/>
              </a:rPr>
              <a:t>The Storytelling Club </a:t>
            </a:r>
            <a:r>
              <a:rPr lang="de-DE" sz="1000" dirty="0" err="1" smtClean="0">
                <a:latin typeface="Arial" panose="020B0604020202020204" pitchFamily="34" charset="0"/>
                <a:cs typeface="Arial" panose="020B0604020202020204" pitchFamily="34" charset="0"/>
              </a:rPr>
              <a:t>is</a:t>
            </a:r>
            <a:r>
              <a:rPr lang="de-DE" sz="1000" dirty="0" smtClean="0">
                <a:latin typeface="Arial" panose="020B0604020202020204" pitchFamily="34" charset="0"/>
                <a:cs typeface="Arial" panose="020B0604020202020204" pitchFamily="34" charset="0"/>
              </a:rPr>
              <a:t> a initiative </a:t>
            </a:r>
            <a:r>
              <a:rPr lang="de-DE" sz="1000" dirty="0" err="1" smtClean="0">
                <a:latin typeface="Arial" panose="020B0604020202020204" pitchFamily="34" charset="0"/>
                <a:cs typeface="Arial" panose="020B0604020202020204" pitchFamily="34" charset="0"/>
              </a:rPr>
              <a:t>from</a:t>
            </a:r>
            <a:r>
              <a:rPr lang="de-DE" sz="1000" dirty="0" smtClean="0">
                <a:latin typeface="Arial" panose="020B0604020202020204" pitchFamily="34" charset="0"/>
                <a:cs typeface="Arial" panose="020B0604020202020204" pitchFamily="34" charset="0"/>
              </a:rPr>
              <a:t> </a:t>
            </a:r>
            <a:r>
              <a:rPr lang="de-DE" sz="1000" dirty="0" err="1" smtClean="0">
                <a:latin typeface="Arial" panose="020B0604020202020204" pitchFamily="34" charset="0"/>
                <a:cs typeface="Arial" panose="020B0604020202020204" pitchFamily="34" charset="0"/>
              </a:rPr>
              <a:t>the</a:t>
            </a:r>
            <a:r>
              <a:rPr lang="de-DE" sz="1000" dirty="0" smtClean="0">
                <a:latin typeface="Arial" panose="020B0604020202020204" pitchFamily="34" charset="0"/>
                <a:cs typeface="Arial" panose="020B0604020202020204" pitchFamily="34" charset="0"/>
              </a:rPr>
              <a:t> PRIX JEUNESSE </a:t>
            </a:r>
            <a:r>
              <a:rPr lang="de-DE" sz="1000" dirty="0" err="1" smtClean="0">
                <a:latin typeface="Arial" panose="020B0604020202020204" pitchFamily="34" charset="0"/>
                <a:cs typeface="Arial" panose="020B0604020202020204" pitchFamily="34" charset="0"/>
              </a:rPr>
              <a:t>foundation,of</a:t>
            </a:r>
            <a:r>
              <a:rPr lang="de-DE" sz="1000" dirty="0" smtClean="0">
                <a:latin typeface="Arial" panose="020B0604020202020204" pitchFamily="34" charset="0"/>
                <a:cs typeface="Arial" panose="020B0604020202020204" pitchFamily="34" charset="0"/>
              </a:rPr>
              <a:t> </a:t>
            </a:r>
            <a:r>
              <a:rPr lang="de-DE" sz="1000" dirty="0" err="1" smtClean="0">
                <a:latin typeface="Arial" panose="020B0604020202020204" pitchFamily="34" charset="0"/>
                <a:cs typeface="Arial" panose="020B0604020202020204" pitchFamily="34" charset="0"/>
              </a:rPr>
              <a:t>the</a:t>
            </a:r>
            <a:r>
              <a:rPr lang="de-DE" sz="100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International Central Institute for Youth and Educational Television </a:t>
            </a:r>
            <a:r>
              <a:rPr lang="de-DE" sz="1000" dirty="0" err="1" smtClean="0">
                <a:latin typeface="Arial" panose="020B0604020202020204" pitchFamily="34" charset="0"/>
                <a:cs typeface="Arial" panose="020B0604020202020204" pitchFamily="34" charset="0"/>
              </a:rPr>
              <a:t>and</a:t>
            </a:r>
            <a:r>
              <a:rPr lang="de-DE" sz="1000" dirty="0" smtClean="0">
                <a:latin typeface="Arial" panose="020B0604020202020204" pitchFamily="34" charset="0"/>
                <a:cs typeface="Arial" panose="020B0604020202020204" pitchFamily="34" charset="0"/>
              </a:rPr>
              <a:t> UNICEF.</a:t>
            </a:r>
          </a:p>
          <a:p>
            <a:pPr marL="0" indent="0">
              <a:buFont typeface="Arial" pitchFamily="34" charset="0"/>
              <a:buNone/>
            </a:pPr>
            <a:endParaRPr lang="de-DE" sz="1000" dirty="0" smtClean="0">
              <a:solidFill>
                <a:schemeClr val="bg1">
                  <a:lumMod val="50000"/>
                </a:schemeClr>
              </a:solidFill>
              <a:latin typeface="Arial" panose="020B0604020202020204" pitchFamily="34" charset="0"/>
              <a:cs typeface="Arial" panose="020B0604020202020204" pitchFamily="34" charset="0"/>
            </a:endParaRPr>
          </a:p>
          <a:p>
            <a:pPr marL="0" indent="0">
              <a:buNone/>
            </a:pPr>
            <a:r>
              <a:rPr lang="de-DE" sz="1000" dirty="0" err="1" smtClean="0">
                <a:solidFill>
                  <a:schemeClr val="bg1">
                    <a:lumMod val="50000"/>
                  </a:schemeClr>
                </a:solidFill>
                <a:latin typeface="Arial" panose="020B0604020202020204" pitchFamily="34" charset="0"/>
                <a:cs typeface="Arial" panose="020B0604020202020204" pitchFamily="34" charset="0"/>
              </a:rPr>
              <a:t>Responsible</a:t>
            </a:r>
            <a:r>
              <a:rPr lang="de-DE" sz="1000" dirty="0" smtClean="0">
                <a:solidFill>
                  <a:schemeClr val="bg1">
                    <a:lumMod val="50000"/>
                  </a:schemeClr>
                </a:solidFill>
                <a:latin typeface="Arial" panose="020B0604020202020204" pitchFamily="34" charset="0"/>
                <a:cs typeface="Arial" panose="020B0604020202020204" pitchFamily="34" charset="0"/>
              </a:rPr>
              <a:t> </a:t>
            </a:r>
            <a:r>
              <a:rPr lang="de-DE" sz="1000" dirty="0" err="1" smtClean="0">
                <a:solidFill>
                  <a:schemeClr val="bg1">
                    <a:lumMod val="50000"/>
                  </a:schemeClr>
                </a:solidFill>
                <a:latin typeface="Arial" panose="020B0604020202020204" pitchFamily="34" charset="0"/>
                <a:cs typeface="Arial" panose="020B0604020202020204" pitchFamily="34" charset="0"/>
              </a:rPr>
              <a:t>for</a:t>
            </a:r>
            <a:r>
              <a:rPr lang="de-DE" sz="1000" dirty="0" smtClean="0">
                <a:solidFill>
                  <a:schemeClr val="bg1">
                    <a:lumMod val="50000"/>
                  </a:schemeClr>
                </a:solidFill>
                <a:latin typeface="Arial" panose="020B0604020202020204" pitchFamily="34" charset="0"/>
                <a:cs typeface="Arial" panose="020B0604020202020204" pitchFamily="34" charset="0"/>
              </a:rPr>
              <a:t> </a:t>
            </a:r>
            <a:r>
              <a:rPr lang="de-DE" sz="1000" dirty="0" err="1" smtClean="0">
                <a:solidFill>
                  <a:schemeClr val="bg1">
                    <a:lumMod val="50000"/>
                  </a:schemeClr>
                </a:solidFill>
                <a:latin typeface="Arial" panose="020B0604020202020204" pitchFamily="34" charset="0"/>
                <a:cs typeface="Arial" panose="020B0604020202020204" pitchFamily="34" charset="0"/>
              </a:rPr>
              <a:t>contents</a:t>
            </a:r>
            <a:r>
              <a:rPr lang="de-DE" sz="1000" dirty="0" smtClean="0">
                <a:solidFill>
                  <a:schemeClr val="bg1">
                    <a:lumMod val="50000"/>
                  </a:schemeClr>
                </a:solidFill>
                <a:latin typeface="Arial" panose="020B0604020202020204" pitchFamily="34" charset="0"/>
                <a:cs typeface="Arial" panose="020B0604020202020204" pitchFamily="34" charset="0"/>
              </a:rPr>
              <a:t>:</a:t>
            </a:r>
          </a:p>
          <a:p>
            <a:pPr marL="0" indent="0">
              <a:buNone/>
            </a:pPr>
            <a:r>
              <a:rPr lang="de-DE" sz="1000" dirty="0" smtClean="0">
                <a:solidFill>
                  <a:schemeClr val="bg1">
                    <a:lumMod val="50000"/>
                  </a:schemeClr>
                </a:solidFill>
                <a:latin typeface="Arial" panose="020B0604020202020204" pitchFamily="34" charset="0"/>
                <a:cs typeface="Arial" panose="020B0604020202020204" pitchFamily="34" charset="0"/>
              </a:rPr>
              <a:t>Internationales Zentralinstitut für das Jugend- und Bildungsfernsehen (IZI) </a:t>
            </a:r>
          </a:p>
          <a:p>
            <a:pPr marL="0" indent="0">
              <a:buNone/>
            </a:pPr>
            <a:r>
              <a:rPr lang="en-US" sz="1000" dirty="0" smtClean="0">
                <a:solidFill>
                  <a:schemeClr val="bg1">
                    <a:lumMod val="50000"/>
                  </a:schemeClr>
                </a:solidFill>
                <a:latin typeface="Arial" panose="020B0604020202020204" pitchFamily="34" charset="0"/>
                <a:cs typeface="Arial" panose="020B0604020202020204" pitchFamily="34" charset="0"/>
              </a:rPr>
              <a:t>International Central Institute for Youth and Educational Television</a:t>
            </a:r>
            <a:r>
              <a:rPr lang="de-DE" sz="1000" dirty="0" smtClean="0">
                <a:solidFill>
                  <a:schemeClr val="bg1">
                    <a:lumMod val="50000"/>
                  </a:schemeClr>
                </a:solidFill>
                <a:latin typeface="Arial" panose="020B0604020202020204" pitchFamily="34" charset="0"/>
                <a:cs typeface="Arial" panose="020B0604020202020204" pitchFamily="34" charset="0"/>
              </a:rPr>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Bayerischen Rundfunk, </a:t>
            </a:r>
            <a:r>
              <a:rPr lang="de-DE" sz="1000" dirty="0" err="1" smtClean="0">
                <a:solidFill>
                  <a:schemeClr val="bg1">
                    <a:lumMod val="50000"/>
                  </a:schemeClr>
                </a:solidFill>
                <a:latin typeface="Arial" panose="020B0604020202020204" pitchFamily="34" charset="0"/>
                <a:cs typeface="Arial" panose="020B0604020202020204" pitchFamily="34" charset="0"/>
              </a:rPr>
              <a:t>Munich</a:t>
            </a:r>
            <a:r>
              <a:rPr lang="de-DE" sz="1000" dirty="0" smtClean="0">
                <a:solidFill>
                  <a:schemeClr val="bg1">
                    <a:lumMod val="50000"/>
                  </a:schemeClr>
                </a:solidFill>
                <a:latin typeface="Arial" panose="020B0604020202020204" pitchFamily="34" charset="0"/>
                <a:cs typeface="Arial" panose="020B0604020202020204" pitchFamily="34" charset="0"/>
              </a:rPr>
              <a:t> 2017, </a:t>
            </a:r>
            <a:r>
              <a:rPr lang="de-DE" sz="1000" dirty="0" err="1" smtClean="0">
                <a:solidFill>
                  <a:schemeClr val="bg1">
                    <a:lumMod val="50000"/>
                  </a:schemeClr>
                </a:solidFill>
                <a:latin typeface="Arial" panose="020B0604020202020204" pitchFamily="34" charset="0"/>
                <a:cs typeface="Arial" panose="020B0604020202020204" pitchFamily="34" charset="0"/>
              </a:rPr>
              <a:t>Author</a:t>
            </a:r>
            <a:r>
              <a:rPr lang="de-DE" sz="1000" dirty="0" smtClean="0">
                <a:solidFill>
                  <a:schemeClr val="bg1">
                    <a:lumMod val="50000"/>
                  </a:schemeClr>
                </a:solidFill>
                <a:latin typeface="Arial" panose="020B0604020202020204" pitchFamily="34" charset="0"/>
                <a:cs typeface="Arial" panose="020B0604020202020204" pitchFamily="34" charset="0"/>
              </a:rPr>
              <a:t>: Dr. Maya Götz, </a:t>
            </a:r>
            <a:r>
              <a:rPr lang="de-DE" sz="1000" dirty="0" err="1" smtClean="0">
                <a:solidFill>
                  <a:schemeClr val="bg1">
                    <a:lumMod val="50000"/>
                  </a:schemeClr>
                </a:solidFill>
                <a:latin typeface="Arial" panose="020B0604020202020204" pitchFamily="34" charset="0"/>
                <a:cs typeface="Arial" panose="020B0604020202020204" pitchFamily="34" charset="0"/>
              </a:rPr>
              <a:t>Cooperation</a:t>
            </a:r>
            <a:r>
              <a:rPr lang="de-DE" sz="1000" dirty="0" smtClean="0">
                <a:solidFill>
                  <a:schemeClr val="bg1">
                    <a:lumMod val="50000"/>
                  </a:schemeClr>
                </a:solidFill>
                <a:latin typeface="Arial" panose="020B0604020202020204" pitchFamily="34" charset="0"/>
                <a:cs typeface="Arial" panose="020B0604020202020204" pitchFamily="34" charset="0"/>
              </a:rPr>
              <a:t>: Miriam </a:t>
            </a:r>
            <a:r>
              <a:rPr lang="de-DE" sz="1000" dirty="0" err="1" smtClean="0">
                <a:solidFill>
                  <a:schemeClr val="bg1">
                    <a:lumMod val="50000"/>
                  </a:schemeClr>
                </a:solidFill>
                <a:latin typeface="Arial" panose="020B0604020202020204" pitchFamily="34" charset="0"/>
                <a:cs typeface="Arial" panose="020B0604020202020204" pitchFamily="34" charset="0"/>
              </a:rPr>
              <a:t>Auth</a:t>
            </a:r>
            <a:r>
              <a:rPr lang="de-DE" sz="1000" dirty="0" smtClean="0">
                <a:solidFill>
                  <a:schemeClr val="bg1">
                    <a:lumMod val="50000"/>
                  </a:schemeClr>
                </a:solidFill>
                <a:latin typeface="Arial" panose="020B0604020202020204" pitchFamily="34" charset="0"/>
                <a:cs typeface="Arial" panose="020B0604020202020204" pitchFamily="34" charset="0"/>
              </a:rPr>
              <a:t>, </a:t>
            </a:r>
            <a:br>
              <a:rPr lang="de-DE" sz="1000" dirty="0" smtClean="0">
                <a:solidFill>
                  <a:schemeClr val="bg1">
                    <a:lumMod val="50000"/>
                  </a:schemeClr>
                </a:solidFill>
                <a:latin typeface="Arial" panose="020B0604020202020204" pitchFamily="34" charset="0"/>
                <a:cs typeface="Arial" panose="020B0604020202020204" pitchFamily="34" charset="0"/>
              </a:rPr>
            </a:br>
            <a:r>
              <a:rPr lang="de-DE" sz="1000" dirty="0" smtClean="0">
                <a:solidFill>
                  <a:schemeClr val="bg1">
                    <a:lumMod val="50000"/>
                  </a:schemeClr>
                </a:solidFill>
                <a:latin typeface="Arial" panose="020B0604020202020204" pitchFamily="34" charset="0"/>
                <a:cs typeface="Arial" panose="020B0604020202020204" pitchFamily="34" charset="0"/>
              </a:rPr>
              <a:t>Marie- Therese Hohe, Tanja Petrich, </a:t>
            </a:r>
            <a:r>
              <a:rPr lang="de-DE" sz="1000" dirty="0" err="1" smtClean="0">
                <a:solidFill>
                  <a:schemeClr val="bg1">
                    <a:lumMod val="50000"/>
                  </a:schemeClr>
                </a:solidFill>
                <a:latin typeface="Arial" panose="020B0604020202020204" pitchFamily="34" charset="0"/>
                <a:cs typeface="Arial" panose="020B0604020202020204" pitchFamily="34" charset="0"/>
              </a:rPr>
              <a:t>Graphic</a:t>
            </a:r>
            <a:r>
              <a:rPr lang="de-DE" sz="1000" dirty="0" smtClean="0">
                <a:solidFill>
                  <a:schemeClr val="bg1">
                    <a:lumMod val="50000"/>
                  </a:schemeClr>
                </a:solidFill>
                <a:latin typeface="Arial" panose="020B0604020202020204" pitchFamily="34" charset="0"/>
                <a:cs typeface="Arial" panose="020B0604020202020204" pitchFamily="34" charset="0"/>
              </a:rPr>
              <a:t>: Anke Seidel</a:t>
            </a:r>
            <a:endParaRPr lang="de-DE" sz="1000" dirty="0">
              <a:latin typeface="Arial" panose="020B0604020202020204" pitchFamily="34" charset="0"/>
              <a:cs typeface="Arial" panose="020B0604020202020204" pitchFamily="34" charset="0"/>
            </a:endParaRPr>
          </a:p>
        </p:txBody>
      </p:sp>
      <p:cxnSp>
        <p:nvCxnSpPr>
          <p:cNvPr id="15" name="Gerade Verbindung 14"/>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4602255" y="1192125"/>
            <a:ext cx="2110230" cy="2018027"/>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9348" b="80964"/>
          <a:stretch/>
        </p:blipFill>
        <p:spPr bwMode="auto">
          <a:xfrm flipH="1">
            <a:off x="-243408" y="-231576"/>
            <a:ext cx="2102079" cy="1963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47923">
            <a:off x="315972" y="2463888"/>
            <a:ext cx="897463" cy="897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5051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773188">
            <a:off x="3239564" y="8820011"/>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592480" flipH="1">
            <a:off x="2376438" y="8773235"/>
            <a:ext cx="641983" cy="1099461"/>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itel 1"/>
          <p:cNvSpPr txBox="1">
            <a:spLocks/>
          </p:cNvSpPr>
          <p:nvPr/>
        </p:nvSpPr>
        <p:spPr>
          <a:xfrm>
            <a:off x="404664" y="28961"/>
            <a:ext cx="6120085"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773188">
            <a:off x="5039763" y="8179889"/>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descr="M:\IZI\EXTERN\Sonstige Forschungsprojekte\2014-2018 Starke Geschichten für starke Kinder\Story Telling Club\Buch Online\Fußabdruck1.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3592480" flipH="1">
            <a:off x="4176637" y="8133113"/>
            <a:ext cx="641983" cy="109946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Grafik 14"/>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1906" y="2058288"/>
            <a:ext cx="5565600" cy="5432400"/>
          </a:xfrm>
          <a:prstGeom prst="rect">
            <a:avLst/>
          </a:prstGeom>
          <a:noFill/>
          <a:ln w="19050" cmpd="sng">
            <a:solidFill>
              <a:schemeClr val="tx2"/>
            </a:solidFill>
          </a:ln>
        </p:spPr>
      </p:pic>
      <p:sp>
        <p:nvSpPr>
          <p:cNvPr id="14" name="Foliennummernplatzhalter 13"/>
          <p:cNvSpPr>
            <a:spLocks noGrp="1"/>
          </p:cNvSpPr>
          <p:nvPr>
            <p:ph type="sldNum" sz="quarter" idx="12"/>
          </p:nvPr>
        </p:nvSpPr>
        <p:spPr/>
        <p:txBody>
          <a:bodyPr/>
          <a:lstStyle/>
          <a:p>
            <a:fld id="{18FB01AD-E0E2-43F6-B41B-115DE7D7CF70}" type="slidenum">
              <a:rPr lang="de-DE" smtClean="0"/>
              <a:pPr/>
              <a:t>20</a:t>
            </a:fld>
            <a:endParaRPr lang="de-DE"/>
          </a:p>
        </p:txBody>
      </p:sp>
    </p:spTree>
    <p:extLst>
      <p:ext uri="{BB962C8B-B14F-4D97-AF65-F5344CB8AC3E}">
        <p14:creationId xmlns:p14="http://schemas.microsoft.com/office/powerpoint/2010/main" xmlns="" val="2132532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1"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4" y="838348"/>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52077" flipH="1">
            <a:off x="5803694" y="2677060"/>
            <a:ext cx="1144395" cy="114439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hteck 10"/>
          <p:cNvSpPr/>
          <p:nvPr/>
        </p:nvSpPr>
        <p:spPr>
          <a:xfrm>
            <a:off x="438355" y="2360712"/>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4" name="Foliennummernplatzhalter 13"/>
          <p:cNvSpPr>
            <a:spLocks noGrp="1"/>
          </p:cNvSpPr>
          <p:nvPr>
            <p:ph type="sldNum" sz="quarter" idx="12"/>
          </p:nvPr>
        </p:nvSpPr>
        <p:spPr/>
        <p:txBody>
          <a:bodyPr/>
          <a:lstStyle/>
          <a:p>
            <a:fld id="{18FB01AD-E0E2-43F6-B41B-115DE7D7CF70}" type="slidenum">
              <a:rPr lang="de-DE" smtClean="0"/>
              <a:pPr/>
              <a:t>21</a:t>
            </a:fld>
            <a:endParaRPr lang="de-DE"/>
          </a:p>
        </p:txBody>
      </p:sp>
    </p:spTree>
    <p:extLst>
      <p:ext uri="{BB962C8B-B14F-4D97-AF65-F5344CB8AC3E}">
        <p14:creationId xmlns:p14="http://schemas.microsoft.com/office/powerpoint/2010/main" xmlns="" val="1871457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44624" y="1067191"/>
            <a:ext cx="6858000" cy="885436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hteck 17"/>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1059689" y="1454312"/>
            <a:ext cx="5169917" cy="7874815"/>
            <a:chOff x="1059689" y="1454312"/>
            <a:chExt cx="5169917" cy="7874815"/>
          </a:xfrm>
        </p:grpSpPr>
        <p:sp>
          <p:nvSpPr>
            <p:cNvPr id="15" name="Rechteck 14"/>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1" name="Titel 1"/>
          <p:cNvSpPr txBox="1">
            <a:spLocks/>
          </p:cNvSpPr>
          <p:nvPr/>
        </p:nvSpPr>
        <p:spPr>
          <a:xfrm>
            <a:off x="405894" y="28961"/>
            <a:ext cx="6335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1" name="Foliennummernplatzhalter 10"/>
          <p:cNvSpPr>
            <a:spLocks noGrp="1"/>
          </p:cNvSpPr>
          <p:nvPr>
            <p:ph type="sldNum" sz="quarter" idx="12"/>
          </p:nvPr>
        </p:nvSpPr>
        <p:spPr/>
        <p:txBody>
          <a:bodyPr/>
          <a:lstStyle/>
          <a:p>
            <a:fld id="{18FB01AD-E0E2-43F6-B41B-115DE7D7CF70}" type="slidenum">
              <a:rPr lang="de-DE" smtClean="0"/>
              <a:pPr/>
              <a:t>22</a:t>
            </a:fld>
            <a:endParaRPr lang="de-DE"/>
          </a:p>
        </p:txBody>
      </p:sp>
    </p:spTree>
    <p:extLst>
      <p:ext uri="{BB962C8B-B14F-4D97-AF65-F5344CB8AC3E}">
        <p14:creationId xmlns:p14="http://schemas.microsoft.com/office/powerpoint/2010/main" xmlns="" val="2214614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E:\IZI\Story Telling Club\Grafiken_Bilder\Rahmen_Buch\Aktuelle Rahmen_freigestellt\Lerne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84" y="1010779"/>
            <a:ext cx="6858000" cy="891077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hteck 14"/>
          <p:cNvSpPr/>
          <p:nvPr/>
        </p:nvSpPr>
        <p:spPr>
          <a:xfrm>
            <a:off x="0" y="0"/>
            <a:ext cx="6858000" cy="992560"/>
          </a:xfrm>
          <a:prstGeom prst="rect">
            <a:avLst/>
          </a:prstGeom>
          <a:solidFill>
            <a:srgbClr val="93BEE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46213" y="6887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756296" flipH="1">
            <a:off x="399423" y="8513939"/>
            <a:ext cx="560774" cy="1217506"/>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M:\IZI\EXTERN\Sonstige Forschungsprojekte\2014-2018 Starke Geschichten für starke Kinder\Story Telling Club\Buch Online\Fußabdruck1.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6112" b="54276" l="31734" r="47742">
                        <a14:foregroundMark x1="34677" y1="27024" x2="32742" y2="30559"/>
                        <a14:foregroundMark x1="40484" y1="27366" x2="38226" y2="28848"/>
                        <a14:foregroundMark x1="43548" y1="28506" x2="41452" y2="29532"/>
                        <a14:foregroundMark x1="45161" y1="29647" x2="44677" y2="31243"/>
                        <a14:foregroundMark x1="46774" y1="31129" x2="46129" y2="32041"/>
                      </a14:backgroundRemoval>
                    </a14:imgEffect>
                  </a14:imgLayer>
                </a14:imgProps>
              </a:ext>
              <a:ext uri="{28A0092B-C50C-407E-A947-70E740481C1C}">
                <a14:useLocalDpi xmlns:a14="http://schemas.microsoft.com/office/drawing/2010/main" xmlns="" val="0"/>
              </a:ext>
            </a:extLst>
          </a:blip>
          <a:srcRect l="29800" t="25488" r="51331" b="45546"/>
          <a:stretch/>
        </p:blipFill>
        <p:spPr bwMode="auto">
          <a:xfrm rot="19947820">
            <a:off x="643323" y="7613101"/>
            <a:ext cx="560774" cy="121750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1" name="Gruppieren 40"/>
          <p:cNvGrpSpPr/>
          <p:nvPr/>
        </p:nvGrpSpPr>
        <p:grpSpPr>
          <a:xfrm>
            <a:off x="1059689" y="1454312"/>
            <a:ext cx="5169917" cy="7874815"/>
            <a:chOff x="1059689" y="1454312"/>
            <a:chExt cx="5169917" cy="7874815"/>
          </a:xfrm>
        </p:grpSpPr>
        <p:sp>
          <p:nvSpPr>
            <p:cNvPr id="42" name="Rechteck 41"/>
            <p:cNvSpPr/>
            <p:nvPr/>
          </p:nvSpPr>
          <p:spPr>
            <a:xfrm rot="1330407">
              <a:off x="3559698" y="3555231"/>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rot="5768456">
              <a:off x="1668164" y="6623110"/>
              <a:ext cx="2669908" cy="2742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p:cNvSpPr/>
            <p:nvPr/>
          </p:nvSpPr>
          <p:spPr>
            <a:xfrm rot="6264411">
              <a:off x="1034028" y="1479973"/>
              <a:ext cx="2706838" cy="26555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Titel 1"/>
          <p:cNvSpPr txBox="1">
            <a:spLocks/>
          </p:cNvSpPr>
          <p:nvPr/>
        </p:nvSpPr>
        <p:spPr>
          <a:xfrm>
            <a:off x="426918" y="9831"/>
            <a:ext cx="6530474"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could learn something!</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4" name="Foliennummernplatzhalter 13"/>
          <p:cNvSpPr>
            <a:spLocks noGrp="1"/>
          </p:cNvSpPr>
          <p:nvPr>
            <p:ph type="sldNum" sz="quarter" idx="12"/>
          </p:nvPr>
        </p:nvSpPr>
        <p:spPr/>
        <p:txBody>
          <a:bodyPr/>
          <a:lstStyle/>
          <a:p>
            <a:fld id="{18FB01AD-E0E2-43F6-B41B-115DE7D7CF70}" type="slidenum">
              <a:rPr lang="de-DE" smtClean="0"/>
              <a:pPr/>
              <a:t>23</a:t>
            </a:fld>
            <a:endParaRPr lang="de-DE"/>
          </a:p>
        </p:txBody>
      </p:sp>
    </p:spTree>
    <p:extLst>
      <p:ext uri="{BB962C8B-B14F-4D97-AF65-F5344CB8AC3E}">
        <p14:creationId xmlns:p14="http://schemas.microsoft.com/office/powerpoint/2010/main" xmlns="" val="916248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99392" y="962183"/>
            <a:ext cx="7072272" cy="8959369"/>
            <a:chOff x="-44624" y="962183"/>
            <a:chExt cx="7072272" cy="8959369"/>
          </a:xfrm>
        </p:grpSpPr>
        <p:pic>
          <p:nvPicPr>
            <p:cNvPr id="19"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6" name="Rechteck 15"/>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1" name="Titel 1"/>
          <p:cNvSpPr txBox="1">
            <a:spLocks/>
          </p:cNvSpPr>
          <p:nvPr/>
        </p:nvSpPr>
        <p:spPr>
          <a:xfrm>
            <a:off x="404664"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359486" y="5169024"/>
            <a:ext cx="414755" cy="1782966"/>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E:\IZI\Story Telling Club\Grafiken_Bilder\Rahmen_Buch\Aktuelle Rahmen_freigestellt\Angst_3.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31067"/>
          <a:stretch/>
        </p:blipFill>
        <p:spPr bwMode="auto">
          <a:xfrm rot="16200000">
            <a:off x="-189339" y="581029"/>
            <a:ext cx="1400523" cy="111109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3" name="Gruppieren 22"/>
          <p:cNvGrpSpPr/>
          <p:nvPr/>
        </p:nvGrpSpPr>
        <p:grpSpPr>
          <a:xfrm>
            <a:off x="135933" y="7905328"/>
            <a:ext cx="986482" cy="1152128"/>
            <a:chOff x="3588651" y="1499980"/>
            <a:chExt cx="1417935" cy="1574128"/>
          </a:xfrm>
        </p:grpSpPr>
        <p:pic>
          <p:nvPicPr>
            <p:cNvPr id="2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6" name="Grafik 25"/>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25922" y="2339836"/>
            <a:ext cx="5565600" cy="5432400"/>
          </a:xfrm>
          <a:prstGeom prst="rect">
            <a:avLst/>
          </a:prstGeom>
          <a:noFill/>
          <a:ln w="19050" cmpd="sng">
            <a:solidFill>
              <a:schemeClr val="tx2"/>
            </a:solidFill>
          </a:ln>
        </p:spPr>
      </p:pic>
      <p:sp>
        <p:nvSpPr>
          <p:cNvPr id="27" name="Foliennummernplatzhalter 26"/>
          <p:cNvSpPr>
            <a:spLocks noGrp="1"/>
          </p:cNvSpPr>
          <p:nvPr>
            <p:ph type="sldNum" sz="quarter" idx="12"/>
          </p:nvPr>
        </p:nvSpPr>
        <p:spPr/>
        <p:txBody>
          <a:bodyPr/>
          <a:lstStyle/>
          <a:p>
            <a:fld id="{18FB01AD-E0E2-43F6-B41B-115DE7D7CF70}" type="slidenum">
              <a:rPr lang="de-DE" smtClean="0"/>
              <a:pPr/>
              <a:t>24</a:t>
            </a:fld>
            <a:endParaRPr lang="de-DE"/>
          </a:p>
        </p:txBody>
      </p:sp>
    </p:spTree>
    <p:extLst>
      <p:ext uri="{BB962C8B-B14F-4D97-AF65-F5344CB8AC3E}">
        <p14:creationId xmlns:p14="http://schemas.microsoft.com/office/powerpoint/2010/main" xmlns="" val="876752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85227" y="3837555"/>
            <a:ext cx="6858000" cy="611134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hteck 13"/>
          <p:cNvSpPr/>
          <p:nvPr/>
        </p:nvSpPr>
        <p:spPr>
          <a:xfrm>
            <a:off x="620688" y="2432720"/>
            <a:ext cx="5382000" cy="548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29045" y="989530"/>
            <a:ext cx="2031712" cy="11110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Foliennummernplatzhalter 12"/>
          <p:cNvSpPr>
            <a:spLocks noGrp="1"/>
          </p:cNvSpPr>
          <p:nvPr>
            <p:ph type="sldNum" sz="quarter" idx="12"/>
          </p:nvPr>
        </p:nvSpPr>
        <p:spPr/>
        <p:txBody>
          <a:bodyPr/>
          <a:lstStyle/>
          <a:p>
            <a:fld id="{18FB01AD-E0E2-43F6-B41B-115DE7D7CF70}" type="slidenum">
              <a:rPr lang="de-DE" smtClean="0"/>
              <a:pPr/>
              <a:t>25</a:t>
            </a:fld>
            <a:endParaRPr lang="de-DE"/>
          </a:p>
        </p:txBody>
      </p:sp>
    </p:spTree>
    <p:extLst>
      <p:ext uri="{BB962C8B-B14F-4D97-AF65-F5344CB8AC3E}">
        <p14:creationId xmlns:p14="http://schemas.microsoft.com/office/powerpoint/2010/main" xmlns="" val="3900009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descr="E:\IZI\Story Telling Club\Buch\Vorlagen\Neu\Angst.png"/>
          <p:cNvPicPr>
            <a:picLocks noChangeAspect="1" noChangeArrowheads="1"/>
          </p:cNvPicPr>
          <p:nvPr/>
        </p:nvPicPr>
        <p:blipFill rotWithShape="1">
          <a:blip r:embed="rId2" cstate="print">
            <a:extLst>
              <a:ext uri="{BEBA8EAE-BF5A-486C-A8C5-ECC9F3942E4B}">
                <a14:imgProps xmlns:a14="http://schemas.microsoft.com/office/drawing/2010/main" xmlns="">
                  <a14:imgLayer r:embed="rId3">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21" name="Gruppieren 20"/>
          <p:cNvGrpSpPr/>
          <p:nvPr/>
        </p:nvGrpSpPr>
        <p:grpSpPr>
          <a:xfrm>
            <a:off x="-114880" y="1532031"/>
            <a:ext cx="6972880" cy="8373969"/>
            <a:chOff x="54768" y="962183"/>
            <a:chExt cx="6972880" cy="8373969"/>
          </a:xfrm>
        </p:grpSpPr>
        <p:pic>
          <p:nvPicPr>
            <p:cNvPr id="22" name="Picture 3" descr="E:\IZI\Story Telling Club\Grafiken_Bilder\Rahmen_Buch\Aktuelle Rahmen_freigestellt\Angst_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4768" y="32248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E:\IZI\Story Telling Club\Grafiken_Bilder\Rahmen_Buch\Aktuelle Rahmen_freigestellt\Angst_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 name="Gruppieren 24"/>
          <p:cNvGrpSpPr/>
          <p:nvPr/>
        </p:nvGrpSpPr>
        <p:grpSpPr>
          <a:xfrm>
            <a:off x="135933" y="7905328"/>
            <a:ext cx="986482" cy="1152128"/>
            <a:chOff x="3588651" y="1499980"/>
            <a:chExt cx="1417935" cy="1574128"/>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Foliennummernplatzhalter 18"/>
          <p:cNvSpPr>
            <a:spLocks noGrp="1"/>
          </p:cNvSpPr>
          <p:nvPr>
            <p:ph type="sldNum" sz="quarter" idx="12"/>
          </p:nvPr>
        </p:nvSpPr>
        <p:spPr/>
        <p:txBody>
          <a:bodyPr/>
          <a:lstStyle/>
          <a:p>
            <a:fld id="{18FB01AD-E0E2-43F6-B41B-115DE7D7CF70}" type="slidenum">
              <a:rPr lang="de-DE" smtClean="0"/>
              <a:pPr/>
              <a:t>26</a:t>
            </a:fld>
            <a:endParaRPr lang="de-DE"/>
          </a:p>
        </p:txBody>
      </p:sp>
    </p:spTree>
    <p:extLst>
      <p:ext uri="{BB962C8B-B14F-4D97-AF65-F5344CB8AC3E}">
        <p14:creationId xmlns:p14="http://schemas.microsoft.com/office/powerpoint/2010/main" xmlns="" val="4270506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pieren 18"/>
          <p:cNvGrpSpPr/>
          <p:nvPr/>
        </p:nvGrpSpPr>
        <p:grpSpPr>
          <a:xfrm flipH="1">
            <a:off x="-129045" y="989530"/>
            <a:ext cx="7072272" cy="8959369"/>
            <a:chOff x="-44624" y="962183"/>
            <a:chExt cx="7072272" cy="8959369"/>
          </a:xfrm>
        </p:grpSpPr>
        <p:pic>
          <p:nvPicPr>
            <p:cNvPr id="2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3" name="Rechteck 12"/>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1268760" y="4110570"/>
            <a:ext cx="4607336" cy="4514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1268760" y="1640632"/>
            <a:ext cx="4607336" cy="225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7" name="Foliennummernplatzhalter 16"/>
          <p:cNvSpPr>
            <a:spLocks noGrp="1"/>
          </p:cNvSpPr>
          <p:nvPr>
            <p:ph type="sldNum" sz="quarter" idx="12"/>
          </p:nvPr>
        </p:nvSpPr>
        <p:spPr/>
        <p:txBody>
          <a:bodyPr/>
          <a:lstStyle/>
          <a:p>
            <a:fld id="{18FB01AD-E0E2-43F6-B41B-115DE7D7CF70}" type="slidenum">
              <a:rPr lang="de-DE" smtClean="0"/>
              <a:pPr/>
              <a:t>27</a:t>
            </a:fld>
            <a:endParaRPr lang="de-DE"/>
          </a:p>
        </p:txBody>
      </p:sp>
    </p:spTree>
    <p:extLst>
      <p:ext uri="{BB962C8B-B14F-4D97-AF65-F5344CB8AC3E}">
        <p14:creationId xmlns:p14="http://schemas.microsoft.com/office/powerpoint/2010/main" xmlns="" val="768476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99392" y="962183"/>
            <a:ext cx="7072272" cy="8959369"/>
            <a:chOff x="-99392" y="962183"/>
            <a:chExt cx="7072272" cy="8959369"/>
          </a:xfrm>
        </p:grpSpPr>
        <p:pic>
          <p:nvPicPr>
            <p:cNvPr id="30"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392"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41168"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hteck 18"/>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9" name="Gerade Verbindung 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6">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grpSp>
        <p:nvGrpSpPr>
          <p:cNvPr id="33" name="Gruppieren 32"/>
          <p:cNvGrpSpPr/>
          <p:nvPr/>
        </p:nvGrpSpPr>
        <p:grpSpPr>
          <a:xfrm>
            <a:off x="135933" y="7905328"/>
            <a:ext cx="986482" cy="1152128"/>
            <a:chOff x="3588651" y="1499980"/>
            <a:chExt cx="1417935" cy="1574128"/>
          </a:xfrm>
        </p:grpSpPr>
        <p:pic>
          <p:nvPicPr>
            <p:cNvPr id="34"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421303">
              <a:off x="3627411"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r="73095" b="74400"/>
            <a:stretch/>
          </p:blipFill>
          <p:spPr bwMode="auto">
            <a:xfrm>
              <a:off x="3588651" y="1499980"/>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0" name="Grafik 19"/>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26517" y="2288704"/>
            <a:ext cx="5565600" cy="5432400"/>
          </a:xfrm>
          <a:prstGeom prst="rect">
            <a:avLst/>
          </a:prstGeom>
          <a:noFill/>
          <a:ln w="19050" cmpd="sng">
            <a:solidFill>
              <a:schemeClr val="tx2"/>
            </a:solidFill>
          </a:ln>
        </p:spPr>
      </p:pic>
      <p:sp>
        <p:nvSpPr>
          <p:cNvPr id="15" name="Foliennummernplatzhalter 14"/>
          <p:cNvSpPr>
            <a:spLocks noGrp="1"/>
          </p:cNvSpPr>
          <p:nvPr>
            <p:ph type="sldNum" sz="quarter" idx="12"/>
          </p:nvPr>
        </p:nvSpPr>
        <p:spPr/>
        <p:txBody>
          <a:bodyPr/>
          <a:lstStyle/>
          <a:p>
            <a:fld id="{18FB01AD-E0E2-43F6-B41B-115DE7D7CF70}" type="slidenum">
              <a:rPr lang="de-DE" smtClean="0"/>
              <a:pPr/>
              <a:t>28</a:t>
            </a:fld>
            <a:endParaRPr lang="de-DE"/>
          </a:p>
        </p:txBody>
      </p:sp>
    </p:spTree>
    <p:extLst>
      <p:ext uri="{BB962C8B-B14F-4D97-AF65-F5344CB8AC3E}">
        <p14:creationId xmlns:p14="http://schemas.microsoft.com/office/powerpoint/2010/main" xmlns="" val="1027098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p:cNvGrpSpPr/>
          <p:nvPr/>
        </p:nvGrpSpPr>
        <p:grpSpPr>
          <a:xfrm flipH="1">
            <a:off x="-129045" y="989530"/>
            <a:ext cx="7072272" cy="8959369"/>
            <a:chOff x="-44624" y="962183"/>
            <a:chExt cx="7072272" cy="8959369"/>
          </a:xfrm>
        </p:grpSpPr>
        <p:pic>
          <p:nvPicPr>
            <p:cNvPr id="17"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 name="Rechteck 11"/>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4" name="Rechteck 3"/>
          <p:cNvSpPr/>
          <p:nvPr/>
        </p:nvSpPr>
        <p:spPr>
          <a:xfrm>
            <a:off x="738000" y="2504728"/>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itel 1"/>
          <p:cNvSpPr txBox="1">
            <a:spLocks/>
          </p:cNvSpPr>
          <p:nvPr/>
        </p:nvSpPr>
        <p:spPr>
          <a:xfrm>
            <a:off x="405259" y="3788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overcome my fear!</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5" name="Foliennummernplatzhalter 14"/>
          <p:cNvSpPr>
            <a:spLocks noGrp="1"/>
          </p:cNvSpPr>
          <p:nvPr>
            <p:ph type="sldNum" sz="quarter" idx="12"/>
          </p:nvPr>
        </p:nvSpPr>
        <p:spPr/>
        <p:txBody>
          <a:bodyPr/>
          <a:lstStyle/>
          <a:p>
            <a:fld id="{18FB01AD-E0E2-43F6-B41B-115DE7D7CF70}" type="slidenum">
              <a:rPr lang="de-DE" smtClean="0"/>
              <a:pPr/>
              <a:t>29</a:t>
            </a:fld>
            <a:endParaRPr lang="de-DE"/>
          </a:p>
        </p:txBody>
      </p:sp>
    </p:spTree>
    <p:extLst>
      <p:ext uri="{BB962C8B-B14F-4D97-AF65-F5344CB8AC3E}">
        <p14:creationId xmlns:p14="http://schemas.microsoft.com/office/powerpoint/2010/main" xmlns="" val="1374582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11652" y="2000672"/>
            <a:ext cx="4377588" cy="6586764"/>
          </a:xfrm>
        </p:spPr>
        <p:txBody>
          <a:bodyPr>
            <a:normAutofit fontScale="85000" lnSpcReduction="10000"/>
          </a:bodyPr>
          <a:lstStyle/>
          <a:p>
            <a:pPr marL="3582988" indent="-3582988" defTabSz="831850">
              <a:lnSpc>
                <a:spcPct val="110000"/>
              </a:lnSpc>
              <a:spcBef>
                <a:spcPts val="600"/>
              </a:spcBef>
              <a:spcAft>
                <a:spcPts val="600"/>
              </a:spcAft>
              <a:buNone/>
              <a:tabLst>
                <a:tab pos="2873375" algn="l"/>
              </a:tabLst>
            </a:pP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This</a:t>
            </a: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is</a:t>
            </a:r>
            <a:r>
              <a:rPr lang="de-DE" sz="2000" dirty="0" smtClean="0">
                <a:latin typeface="Tempus Sans ITC" panose="04020404030D07020202" pitchFamily="82" charset="0"/>
                <a:cs typeface="Aparajita" panose="020B0604020202020204" pitchFamily="34" charset="0"/>
              </a:rPr>
              <a:t> </a:t>
            </a:r>
            <a:r>
              <a:rPr lang="de-DE" sz="2000" dirty="0" err="1" smtClean="0">
                <a:latin typeface="Tempus Sans ITC" panose="04020404030D07020202" pitchFamily="82" charset="0"/>
                <a:cs typeface="Aparajita" panose="020B0604020202020204" pitchFamily="34" charset="0"/>
              </a:rPr>
              <a:t>us</a:t>
            </a:r>
            <a:r>
              <a:rPr lang="de-DE" sz="2000" dirty="0" smtClean="0">
                <a:latin typeface="Tempus Sans ITC" panose="04020404030D07020202" pitchFamily="82" charset="0"/>
                <a:cs typeface="Aparajita" panose="020B0604020202020204" pitchFamily="34" charset="0"/>
              </a:rPr>
              <a:t> … </a:t>
            </a:r>
            <a:r>
              <a:rPr lang="de-DE" sz="1600" dirty="0" smtClean="0">
                <a:latin typeface="Tempus Sans ITC" panose="04020404030D07020202" pitchFamily="82" charset="0"/>
                <a:cs typeface="Aparajita" panose="020B0604020202020204" pitchFamily="34" charset="0"/>
              </a:rPr>
              <a:t>	   	S. 4</a:t>
            </a:r>
          </a:p>
          <a:p>
            <a:pPr marL="0" indent="0" defTabSz="831850">
              <a:lnSpc>
                <a:spcPct val="110000"/>
              </a:lnSpc>
              <a:spcBef>
                <a:spcPts val="600"/>
              </a:spcBef>
              <a:spcAft>
                <a:spcPts val="600"/>
              </a:spcAft>
              <a:buNone/>
              <a:tabLst>
                <a:tab pos="3133725" algn="l"/>
              </a:tabLst>
            </a:pPr>
            <a:endParaRPr lang="de-DE" sz="1600" dirty="0" smtClean="0">
              <a:latin typeface="Tempus Sans ITC" panose="04020404030D07020202" pitchFamily="82" charset="0"/>
              <a:cs typeface="Aparajita" panose="020B0604020202020204" pitchFamily="34" charset="0"/>
            </a:endParaRPr>
          </a:p>
          <a:p>
            <a:pPr marL="0" indent="0" defTabSz="1162050">
              <a:lnSpc>
                <a:spcPct val="110000"/>
              </a:lnSpc>
              <a:spcBef>
                <a:spcPts val="1800"/>
              </a:spcBef>
              <a:spcAft>
                <a:spcPts val="1200"/>
              </a:spcAft>
              <a:buNone/>
            </a:pPr>
            <a:endParaRPr lang="de-DE" sz="1600" dirty="0" smtClean="0">
              <a:latin typeface="Tempus Sans ITC" panose="04020404030D07020202" pitchFamily="82" charset="0"/>
              <a:cs typeface="Aparajita" panose="020B0604020202020204" pitchFamily="34" charset="0"/>
            </a:endParaRPr>
          </a:p>
          <a:p>
            <a:pPr marL="3582988" indent="-3582988" defTabSz="11620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realized what I am able to do</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10</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help others</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12</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others saw my strength</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16</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could learn something</a:t>
            </a:r>
            <a:r>
              <a:rPr lang="de-DE" sz="1600" dirty="0" smtClean="0">
                <a:latin typeface="Tempus Sans ITC" panose="04020404030D07020202" pitchFamily="82" charset="0"/>
                <a:cs typeface="Aparajita" panose="020B0604020202020204" pitchFamily="34" charset="0"/>
              </a:rPr>
              <a:t>!</a:t>
            </a:r>
            <a:r>
              <a:rPr lang="de-DE" sz="1600" dirty="0">
                <a:latin typeface="Tempus Sans ITC" panose="04020404030D07020202" pitchFamily="82" charset="0"/>
                <a:cs typeface="Aparajita" panose="020B0604020202020204" pitchFamily="34" charset="0"/>
              </a:rPr>
              <a:t>	</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18</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overcome my fear!</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24</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able to solve a problem</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32</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when I was clever in a dangerous situation!</a:t>
            </a:r>
            <a:r>
              <a:rPr lang="de-DE" sz="1600" dirty="0" smtClean="0">
                <a:latin typeface="Tempus Sans ITC" panose="04020404030D07020202" pitchFamily="82" charset="0"/>
                <a:cs typeface="Aparajita" panose="020B0604020202020204" pitchFamily="34" charset="0"/>
              </a:rPr>
              <a:t> 	S. 3</a:t>
            </a:r>
            <a:r>
              <a:rPr lang="de-DE" sz="1600" dirty="0" smtClean="0">
                <a:latin typeface="Tempus Sans ITC" panose="04020404030D07020202" pitchFamily="82" charset="0"/>
                <a:cs typeface="Aparajita" panose="020B0604020202020204" pitchFamily="34" charset="0"/>
              </a:rPr>
              <a:t>6</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de-DE" sz="1600" dirty="0" smtClean="0">
                <a:latin typeface="Tempus Sans ITC" panose="04020404030D07020202" pitchFamily="82" charset="0"/>
                <a:cs typeface="Aparajita" panose="020B0604020202020204" pitchFamily="34" charset="0"/>
              </a:rPr>
              <a:t>… </a:t>
            </a:r>
            <a:r>
              <a:rPr lang="en-US" sz="1600" dirty="0" smtClean="0">
                <a:latin typeface="Tempus Sans ITC" panose="04020404030D07020202" pitchFamily="82" charset="0"/>
                <a:cs typeface="Aparajita" panose="020B0604020202020204" pitchFamily="34" charset="0"/>
              </a:rPr>
              <a:t>I </a:t>
            </a:r>
            <a:r>
              <a:rPr lang="en-US" sz="1600" dirty="0" err="1" smtClean="0">
                <a:latin typeface="Tempus Sans ITC" panose="04020404030D07020202" pitchFamily="82" charset="0"/>
                <a:cs typeface="Aparajita" panose="020B0604020202020204" pitchFamily="34" charset="0"/>
              </a:rPr>
              <a:t>realised</a:t>
            </a:r>
            <a:r>
              <a:rPr lang="en-US" sz="1600" dirty="0" smtClean="0">
                <a:latin typeface="Tempus Sans ITC" panose="04020404030D07020202" pitchFamily="82" charset="0"/>
                <a:cs typeface="Aparajita" panose="020B0604020202020204" pitchFamily="34" charset="0"/>
              </a:rPr>
              <a:t> that I am strong</a:t>
            </a:r>
            <a:r>
              <a:rPr lang="de-DE" sz="1600" dirty="0" smtClean="0">
                <a:latin typeface="Tempus Sans ITC" panose="04020404030D07020202" pitchFamily="82" charset="0"/>
                <a:cs typeface="Aparajita" panose="020B0604020202020204" pitchFamily="34" charset="0"/>
              </a:rPr>
              <a:t>! 		S. </a:t>
            </a:r>
            <a:r>
              <a:rPr lang="de-DE" sz="1600" smtClean="0">
                <a:latin typeface="Tempus Sans ITC" panose="04020404030D07020202" pitchFamily="82" charset="0"/>
                <a:cs typeface="Aparajita" panose="020B0604020202020204" pitchFamily="34" charset="0"/>
              </a:rPr>
              <a:t>42</a:t>
            </a:r>
            <a:endParaRPr lang="de-DE" sz="1600" dirty="0" smtClean="0">
              <a:latin typeface="Tempus Sans ITC" panose="04020404030D07020202" pitchFamily="82" charset="0"/>
              <a:cs typeface="Aparajita" panose="020B0604020202020204" pitchFamily="34" charset="0"/>
            </a:endParaRPr>
          </a:p>
          <a:p>
            <a:pPr marL="3582988" indent="-3582988" defTabSz="831850">
              <a:lnSpc>
                <a:spcPct val="110000"/>
              </a:lnSpc>
              <a:spcBef>
                <a:spcPts val="1800"/>
              </a:spcBef>
              <a:spcAft>
                <a:spcPts val="1200"/>
              </a:spcAft>
              <a:buNone/>
              <a:tabLst>
                <a:tab pos="3313113" algn="l"/>
              </a:tabLst>
            </a:pPr>
            <a:r>
              <a:rPr lang="en-US" sz="1600" dirty="0" smtClean="0">
                <a:latin typeface="Tempus Sans ITC" panose="04020404030D07020202" pitchFamily="82" charset="0"/>
                <a:cs typeface="Aparajita" panose="020B0604020202020204" pitchFamily="34" charset="0"/>
              </a:rPr>
              <a:t>That was the Storytelling Club </a:t>
            </a:r>
            <a:r>
              <a:rPr lang="de-DE" sz="1600" dirty="0" smtClean="0">
                <a:latin typeface="Tempus Sans ITC" panose="04020404030D07020202" pitchFamily="82" charset="0"/>
                <a:cs typeface="Aparajita" panose="020B0604020202020204" pitchFamily="34" charset="0"/>
              </a:rPr>
              <a:t>		S. </a:t>
            </a:r>
            <a:r>
              <a:rPr lang="de-DE" sz="1600" dirty="0" smtClean="0">
                <a:latin typeface="Tempus Sans ITC" panose="04020404030D07020202" pitchFamily="82" charset="0"/>
                <a:cs typeface="Aparajita" panose="020B0604020202020204" pitchFamily="34" charset="0"/>
              </a:rPr>
              <a:t>46</a:t>
            </a:r>
            <a:endParaRPr lang="de-DE" sz="1600" dirty="0" smtClean="0">
              <a:latin typeface="Tempus Sans ITC" panose="04020404030D07020202" pitchFamily="82" charset="0"/>
              <a:cs typeface="Aparajita" panose="020B0604020202020204" pitchFamily="34" charset="0"/>
            </a:endParaRPr>
          </a:p>
        </p:txBody>
      </p:sp>
      <p:sp>
        <p:nvSpPr>
          <p:cNvPr id="7" name="Rechteck 6"/>
          <p:cNvSpPr/>
          <p:nvPr/>
        </p:nvSpPr>
        <p:spPr>
          <a:xfrm>
            <a:off x="0" y="0"/>
            <a:ext cx="6858000" cy="17126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1"/>
          <p:cNvSpPr txBox="1">
            <a:spLocks/>
          </p:cNvSpPr>
          <p:nvPr/>
        </p:nvSpPr>
        <p:spPr>
          <a:xfrm>
            <a:off x="620688" y="396699"/>
            <a:ext cx="4244999" cy="1651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3200" b="1" dirty="0" smtClean="0">
                <a:solidFill>
                  <a:schemeClr val="tx2"/>
                </a:solidFill>
                <a:latin typeface="Tempus Sans ITC" panose="04020404030D07020202" pitchFamily="82" charset="0"/>
                <a:cs typeface="LilyUPC" panose="020B0604020202020204" pitchFamily="34" charset="-34"/>
              </a:rPr>
              <a:t>Content</a:t>
            </a:r>
            <a:endParaRPr lang="de-DE" sz="3200" b="1" dirty="0">
              <a:solidFill>
                <a:schemeClr val="tx2"/>
              </a:solidFill>
              <a:latin typeface="Tempus Sans ITC" panose="04020404030D07020202" pitchFamily="82" charset="0"/>
              <a:cs typeface="LilyUPC" panose="020B0604020202020204" pitchFamily="34" charset="-34"/>
            </a:endParaRPr>
          </a:p>
        </p:txBody>
      </p:sp>
      <p:sp>
        <p:nvSpPr>
          <p:cNvPr id="12" name="Titel 1"/>
          <p:cNvSpPr txBox="1">
            <a:spLocks/>
          </p:cNvSpPr>
          <p:nvPr/>
        </p:nvSpPr>
        <p:spPr>
          <a:xfrm>
            <a:off x="620688" y="2326670"/>
            <a:ext cx="5760640" cy="1061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000" b="1" dirty="0" smtClean="0">
                <a:solidFill>
                  <a:schemeClr val="tx2"/>
                </a:solidFill>
                <a:latin typeface="Tempus Sans ITC" panose="04020404030D07020202" pitchFamily="82" charset="0"/>
                <a:cs typeface="MV Boli" panose="02000500030200090000" pitchFamily="2" charset="0"/>
              </a:rPr>
              <a:t>The </a:t>
            </a:r>
            <a:r>
              <a:rPr lang="de-DE" sz="2000" b="1" dirty="0" err="1" smtClean="0">
                <a:solidFill>
                  <a:schemeClr val="tx2"/>
                </a:solidFill>
                <a:latin typeface="Tempus Sans ITC" panose="04020404030D07020202" pitchFamily="82" charset="0"/>
                <a:cs typeface="MV Boli" panose="02000500030200090000" pitchFamily="2" charset="0"/>
              </a:rPr>
              <a:t>day</a:t>
            </a:r>
            <a:r>
              <a:rPr lang="de-DE" sz="2000" b="1" dirty="0" smtClean="0">
                <a:solidFill>
                  <a:schemeClr val="tx2"/>
                </a:solidFill>
                <a:latin typeface="Tempus Sans ITC" panose="04020404030D07020202" pitchFamily="82" charset="0"/>
                <a:cs typeface="MV Boli" panose="02000500030200090000" pitchFamily="2" charset="0"/>
              </a:rPr>
              <a:t> …</a:t>
            </a:r>
            <a:endParaRPr lang="de-DE" sz="2000" b="1" dirty="0">
              <a:solidFill>
                <a:schemeClr val="tx2"/>
              </a:solidFill>
              <a:latin typeface="Tempus Sans ITC" panose="04020404030D07020202" pitchFamily="82" charset="0"/>
              <a:cs typeface="MV Boli" panose="02000500030200090000" pitchFamily="2" charset="0"/>
            </a:endParaRPr>
          </a:p>
        </p:txBody>
      </p:sp>
      <p:cxnSp>
        <p:nvCxnSpPr>
          <p:cNvPr id="21" name="Gerade Verbindung 20"/>
          <p:cNvCxnSpPr/>
          <p:nvPr/>
        </p:nvCxnSpPr>
        <p:spPr>
          <a:xfrm>
            <a:off x="0" y="171264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M:\IZI\EXTERN\Sonstige Forschungsprojekte\2014-2018 Starke Geschichten für starke Kinder\Story Telling Club\_RZ Log Storytelling Club.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779793">
            <a:off x="5114983" y="1162432"/>
            <a:ext cx="1604424" cy="1534321"/>
          </a:xfrm>
          <a:prstGeom prst="rect">
            <a:avLst/>
          </a:prstGeom>
          <a:noFill/>
          <a:extLst>
            <a:ext uri="{909E8E84-426E-40DD-AFC4-6F175D3DCCD1}">
              <a14:hiddenFill xmlns:a14="http://schemas.microsoft.com/office/drawing/2010/main" xmlns="">
                <a:solidFill>
                  <a:srgbClr val="FFFFFF"/>
                </a:solidFill>
              </a14:hiddenFill>
            </a:ext>
          </a:extLst>
        </p:spPr>
      </p:pic>
      <p:pic>
        <p:nvPicPr>
          <p:cNvPr id="13315" name="Picture 3" descr="M:\IZI\EXTERN\Sonstige Forschungsprojekte\2014-2018 Starke Geschichten für starke Kinder\Story Telling Club\Grafiken_Bilder\Icons\Finale\Oberfinal\Helfen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3112" y="3800872"/>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6" name="Picture 4" descr="M:\IZI\EXTERN\Sonstige Forschungsprojekte\2014-2018 Starke Geschichten für starke Kinder\Story Telling Club\Grafiken_Bilder\Icons\Finale\Oberfinal\AndereSehenStärke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2696" y="4376936"/>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7" name="Picture 5" descr="M:\IZI\EXTERN\Sonstige Forschungsprojekte\2014-2018 Starke Geschichten für starke Kinder\Story Telling Club\Grafiken_Bilder\Icons\Finale\Oberfinal\Treppensteig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79320" y="495300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8" name="Picture 6" descr="M:\IZI\EXTERN\Sonstige Forschungsprojekte\2014-2018 Starke Geschichten für starke Kinder\Story Telling Club\Grafiken_Bilder\Icons\Finale\Oberfinal\Angst_final_geglättet.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92696" y="5601072"/>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19" name="Picture 7" descr="M:\IZI\EXTERN\Sonstige Forschungsprojekte\2014-2018 Starke Geschichten für starke Kinder\Story Telling Club\Grafiken_Bilder\Icons\Finale\Oberfinal\Glühbirne_final_geglättet.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92696" y="621308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0" name="Picture 8"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53112" y="6825208"/>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1" name="Picture 9" descr="M:\IZI\EXTERN\Sonstige Forschungsprojekte\2014-2018 Starke Geschichten für starke Kinder\Story Telling Club\Grafiken_Bilder\Icons\Finale\Oberfinal\LogoIcon_final_geglättet.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53746" y="8209269"/>
            <a:ext cx="417899" cy="417899"/>
          </a:xfrm>
          <a:prstGeom prst="rect">
            <a:avLst/>
          </a:prstGeom>
          <a:noFill/>
          <a:extLst>
            <a:ext uri="{909E8E84-426E-40DD-AFC4-6F175D3DCCD1}">
              <a14:hiddenFill xmlns:a14="http://schemas.microsoft.com/office/drawing/2010/main" xmlns="">
                <a:solidFill>
                  <a:srgbClr val="FFFFFF"/>
                </a:solidFill>
              </a14:hiddenFill>
            </a:ext>
          </a:extLst>
        </p:spPr>
      </p:pic>
      <p:pic>
        <p:nvPicPr>
          <p:cNvPr id="13322" name="Picture 10" descr="M:\IZI\EXTERN\Sonstige Forschungsprojekte\2014-2018 Starke Geschichten für starke Kinder\Story Telling Club\Grafiken_Bilder\Icons\Finale\Oberfinal\Jubeln_final_geglättet.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701381" y="7473280"/>
            <a:ext cx="540000" cy="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3" name="Picture 11" descr="M:\IZI\EXTERN\Sonstige Forschungsprojekte\2014-2018 Starke Geschichten für starke Kinder\Story Telling Club\Grafiken_Bilder\Icons\Finale\Oberfinal\Kindalleine_final_geglättet.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64760" y="3224808"/>
            <a:ext cx="504000" cy="504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324" name="Picture 12" descr="M:\IZI\EXTERN\Sonstige Forschungsprojekte\2014-2018 Starke Geschichten für starke Kinder\Story Telling Club\Grafiken_Bilder\Icons\Finale\Männchen_Seitenzahl.pn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733256" y="8985448"/>
            <a:ext cx="973881" cy="760732"/>
          </a:xfrm>
          <a:prstGeom prst="rect">
            <a:avLst/>
          </a:prstGeom>
          <a:noFill/>
          <a:extLst>
            <a:ext uri="{909E8E84-426E-40DD-AFC4-6F175D3DCCD1}">
              <a14:hiddenFill xmlns:a14="http://schemas.microsoft.com/office/drawing/2010/main" xmlns="">
                <a:solidFill>
                  <a:srgbClr val="FFFFFF"/>
                </a:solidFill>
              </a14:hiddenFill>
            </a:ext>
          </a:extLst>
        </p:spPr>
      </p:pic>
      <p:pic>
        <p:nvPicPr>
          <p:cNvPr id="13325"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46549" y="1858670"/>
            <a:ext cx="849663"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3</a:t>
            </a:fld>
            <a:endParaRPr lang="de-DE"/>
          </a:p>
        </p:txBody>
      </p:sp>
    </p:spTree>
    <p:extLst>
      <p:ext uri="{BB962C8B-B14F-4D97-AF65-F5344CB8AC3E}">
        <p14:creationId xmlns:p14="http://schemas.microsoft.com/office/powerpoint/2010/main" xmlns="" val="113695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101508" y="992560"/>
            <a:ext cx="6959508" cy="8965363"/>
            <a:chOff x="-101508" y="992560"/>
            <a:chExt cx="6959508" cy="8965363"/>
          </a:xfrm>
        </p:grpSpPr>
        <p:pic>
          <p:nvPicPr>
            <p:cNvPr id="32"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1508" y="3846579"/>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26288" y="992560"/>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5" name="Rechteck 24"/>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Tips</a:t>
            </a:r>
            <a:r>
              <a:rPr lang="de-DE" sz="2800" b="1" spc="-300" dirty="0" smtClean="0">
                <a:solidFill>
                  <a:schemeClr val="tx2"/>
                </a:solidFill>
                <a:latin typeface="Tempus Sans ITC" panose="04020404030D07020202" pitchFamily="82" charset="0"/>
                <a:cs typeface="MV Boli" panose="02000500030200090000" pitchFamily="2" charset="0"/>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sp>
        <p:nvSpPr>
          <p:cNvPr id="20" name="Rechteck 19"/>
          <p:cNvSpPr/>
          <p:nvPr/>
        </p:nvSpPr>
        <p:spPr>
          <a:xfrm>
            <a:off x="915822" y="6900657"/>
            <a:ext cx="2696400"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0" name="Picture 2" descr="E:\IZI\Story Telling Club\Buch\Vorlagen\Neu\Angst.pn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backgroundRemoval t="655" b="96377" l="64" r="10376">
                        <a14:foregroundMark x1="5856" y1="85989" x2="2801" y2="96377"/>
                      </a14:backgroundRemoval>
                    </a14:imgEffect>
                  </a14:imgLayer>
                </a14:imgProps>
              </a:ext>
              <a:ext uri="{28A0092B-C50C-407E-A947-70E740481C1C}">
                <a14:useLocalDpi xmlns:a14="http://schemas.microsoft.com/office/drawing/2010/main" xmlns="" val="0"/>
              </a:ext>
            </a:extLst>
          </a:blip>
          <a:srcRect l="2513" t="16130" r="91087" b="50571"/>
          <a:stretch/>
        </p:blipFill>
        <p:spPr bwMode="auto">
          <a:xfrm>
            <a:off x="476672" y="3584848"/>
            <a:ext cx="414755" cy="1782966"/>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0225737">
            <a:off x="3792259" y="1181426"/>
            <a:ext cx="1412878" cy="141287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Gruppieren 16"/>
          <p:cNvGrpSpPr/>
          <p:nvPr/>
        </p:nvGrpSpPr>
        <p:grpSpPr>
          <a:xfrm flipH="1">
            <a:off x="260648" y="1337996"/>
            <a:ext cx="1067195" cy="1186988"/>
            <a:chOff x="3588651" y="1452352"/>
            <a:chExt cx="1533949" cy="1621756"/>
          </a:xfrm>
        </p:grpSpPr>
        <p:pic>
          <p:nvPicPr>
            <p:cNvPr id="26" name="Picture 3" descr="M:\IZI\EXTERN\Sonstige Forschungsprojekte\2014-2018 Starke Geschichten für starke Kinder\Story Telling Club\Grafiken_Bilder\Icons\Finale\Oberfinal\Hängemännchen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43425" y="1578672"/>
              <a:ext cx="1379175" cy="149543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4" descr="M:\IZI\EXTERN\Sonstige Forschungsprojekte\2014-2018 Starke Geschichten für starke Kinder\Story Telling Club\Grafiken_Bilder\Icons\Finale\Oberfinal\Hängemännchen_Hand_final.png"/>
            <p:cNvPicPr>
              <a:picLocks noChangeAspect="1" noChangeArrowheads="1"/>
            </p:cNvPicPr>
            <p:nvPr/>
          </p:nvPicPr>
          <p:blipFill rotWithShape="1">
            <a:blip r:embed="rId8" cstate="print">
              <a:extLst>
                <a:ext uri="{28A0092B-C50C-407E-A947-70E740481C1C}">
                  <a14:useLocalDpi xmlns:a14="http://schemas.microsoft.com/office/drawing/2010/main" xmlns="" val="0"/>
                </a:ext>
              </a:extLst>
            </a:blip>
            <a:srcRect r="73095" b="74400"/>
            <a:stretch/>
          </p:blipFill>
          <p:spPr bwMode="auto">
            <a:xfrm>
              <a:off x="3588651" y="1452352"/>
              <a:ext cx="496140" cy="51186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8" name="Foliennummernplatzhalter 27"/>
          <p:cNvSpPr>
            <a:spLocks noGrp="1"/>
          </p:cNvSpPr>
          <p:nvPr>
            <p:ph type="sldNum" sz="quarter" idx="12"/>
          </p:nvPr>
        </p:nvSpPr>
        <p:spPr/>
        <p:txBody>
          <a:bodyPr/>
          <a:lstStyle/>
          <a:p>
            <a:fld id="{18FB01AD-E0E2-43F6-B41B-115DE7D7CF70}" type="slidenum">
              <a:rPr lang="de-DE" smtClean="0"/>
              <a:pPr/>
              <a:t>30</a:t>
            </a:fld>
            <a:endParaRPr lang="de-DE"/>
          </a:p>
        </p:txBody>
      </p:sp>
    </p:spTree>
    <p:extLst>
      <p:ext uri="{BB962C8B-B14F-4D97-AF65-F5344CB8AC3E}">
        <p14:creationId xmlns:p14="http://schemas.microsoft.com/office/powerpoint/2010/main" xmlns="" val="370477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pieren 29"/>
          <p:cNvGrpSpPr/>
          <p:nvPr/>
        </p:nvGrpSpPr>
        <p:grpSpPr>
          <a:xfrm flipH="1">
            <a:off x="-129045" y="989530"/>
            <a:ext cx="7072272" cy="8959369"/>
            <a:chOff x="-44624" y="962183"/>
            <a:chExt cx="7072272" cy="8959369"/>
          </a:xfrm>
        </p:grpSpPr>
        <p:pic>
          <p:nvPicPr>
            <p:cNvPr id="31" name="Picture 3" descr="E:\IZI\Story Telling Club\Grafiken_Bilder\Rahmen_Buch\Aktuelle Rahmen_freigestellt\Angst_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4" y="3810208"/>
              <a:ext cx="6858000" cy="6111344"/>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E:\IZI\Story Telling Club\Grafiken_Bilder\Rahmen_Buch\Aktuelle Rahmen_freigestellt\Angst_3.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936" y="962183"/>
              <a:ext cx="2031712" cy="111109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4" name="Rechteck 23"/>
          <p:cNvSpPr/>
          <p:nvPr/>
        </p:nvSpPr>
        <p:spPr>
          <a:xfrm>
            <a:off x="0" y="0"/>
            <a:ext cx="6858000" cy="992560"/>
          </a:xfrm>
          <a:prstGeom prst="rect">
            <a:avLst/>
          </a:prstGeom>
          <a:solidFill>
            <a:srgbClr val="DDDD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cxnSp>
        <p:nvCxnSpPr>
          <p:cNvPr id="18" name="Gerade Verbindung 1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6">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for</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dealing</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with</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fear</a:t>
            </a:r>
            <a:r>
              <a:rPr lang="de-DE" sz="2800" b="1" dirty="0" smtClean="0">
                <a:solidFill>
                  <a:schemeClr val="tx2"/>
                </a:solidFill>
                <a:latin typeface="Tempus Sans ITC" panose="04020404030D07020202" pitchFamily="82" charset="0"/>
                <a:cs typeface="MV Boli" panose="02000500030200090000" pitchFamily="2" charset="0"/>
              </a:rPr>
              <a:t> </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4"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1129055">
            <a:off x="4341480" y="4653381"/>
            <a:ext cx="1429918" cy="142991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oliennummernplatzhalter 16"/>
          <p:cNvSpPr>
            <a:spLocks noGrp="1"/>
          </p:cNvSpPr>
          <p:nvPr>
            <p:ph type="sldNum" sz="quarter" idx="12"/>
          </p:nvPr>
        </p:nvSpPr>
        <p:spPr/>
        <p:txBody>
          <a:bodyPr/>
          <a:lstStyle/>
          <a:p>
            <a:fld id="{18FB01AD-E0E2-43F6-B41B-115DE7D7CF70}" type="slidenum">
              <a:rPr lang="de-DE" smtClean="0"/>
              <a:pPr/>
              <a:t>31</a:t>
            </a:fld>
            <a:endParaRPr lang="de-DE"/>
          </a:p>
        </p:txBody>
      </p:sp>
    </p:spTree>
    <p:extLst>
      <p:ext uri="{BB962C8B-B14F-4D97-AF65-F5344CB8AC3E}">
        <p14:creationId xmlns:p14="http://schemas.microsoft.com/office/powerpoint/2010/main" xmlns="" val="3843452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8194"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flipH="1">
            <a:off x="0" y="864096"/>
            <a:ext cx="6857998" cy="905745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el 1"/>
          <p:cNvSpPr txBox="1">
            <a:spLocks/>
          </p:cNvSpPr>
          <p:nvPr/>
        </p:nvSpPr>
        <p:spPr>
          <a:xfrm>
            <a:off x="350137"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a:xfrm>
            <a:off x="2276872" y="1424608"/>
            <a:ext cx="432048" cy="369332"/>
          </a:xfrm>
          <a:prstGeom prst="rect">
            <a:avLst/>
          </a:prstGeom>
          <a:noFill/>
        </p:spPr>
        <p:txBody>
          <a:bodyPr wrap="square" rtlCol="0">
            <a:spAutoFit/>
          </a:bodyPr>
          <a:lstStyle/>
          <a:p>
            <a:endParaRPr lang="de-DE" dirty="0"/>
          </a:p>
        </p:txBody>
      </p:sp>
      <p:pic>
        <p:nvPicPr>
          <p:cNvPr id="16"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7904"/>
          <a:stretch/>
        </p:blipFill>
        <p:spPr bwMode="auto">
          <a:xfrm>
            <a:off x="0" y="920552"/>
            <a:ext cx="1272882" cy="244333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Grafik 13"/>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95074" y="2792760"/>
            <a:ext cx="5565600" cy="5432400"/>
          </a:xfrm>
          <a:prstGeom prst="rect">
            <a:avLst/>
          </a:prstGeom>
          <a:noFill/>
          <a:ln w="19050" cmpd="sng">
            <a:solidFill>
              <a:schemeClr val="tx2"/>
            </a:solidFill>
          </a:ln>
        </p:spPr>
      </p:pic>
      <p:pic>
        <p:nvPicPr>
          <p:cNvPr id="8195"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295808" flipH="1">
            <a:off x="5817412" y="7719593"/>
            <a:ext cx="1427398" cy="17823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Foliennummernplatzhalter 14"/>
          <p:cNvSpPr>
            <a:spLocks noGrp="1"/>
          </p:cNvSpPr>
          <p:nvPr>
            <p:ph type="sldNum" sz="quarter" idx="12"/>
          </p:nvPr>
        </p:nvSpPr>
        <p:spPr/>
        <p:txBody>
          <a:bodyPr/>
          <a:lstStyle/>
          <a:p>
            <a:fld id="{18FB01AD-E0E2-43F6-B41B-115DE7D7CF70}" type="slidenum">
              <a:rPr lang="de-DE" smtClean="0"/>
              <a:pPr/>
              <a:t>32</a:t>
            </a:fld>
            <a:endParaRPr lang="de-DE"/>
          </a:p>
        </p:txBody>
      </p:sp>
    </p:spTree>
    <p:extLst>
      <p:ext uri="{BB962C8B-B14F-4D97-AF65-F5344CB8AC3E}">
        <p14:creationId xmlns:p14="http://schemas.microsoft.com/office/powerpoint/2010/main" xmlns="" val="2163640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a:off x="-1" y="848544"/>
            <a:ext cx="6895541" cy="910704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hteck 4"/>
          <p:cNvSpPr/>
          <p:nvPr/>
        </p:nvSpPr>
        <p:spPr>
          <a:xfrm>
            <a:off x="549275" y="2817934"/>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11365"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solve a problem</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76872" y="1280592"/>
            <a:ext cx="2862304" cy="157657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oliennummernplatzhalter 11"/>
          <p:cNvSpPr>
            <a:spLocks noGrp="1"/>
          </p:cNvSpPr>
          <p:nvPr>
            <p:ph type="sldNum" sz="quarter" idx="12"/>
          </p:nvPr>
        </p:nvSpPr>
        <p:spPr/>
        <p:txBody>
          <a:bodyPr/>
          <a:lstStyle/>
          <a:p>
            <a:fld id="{18FB01AD-E0E2-43F6-B41B-115DE7D7CF70}" type="slidenum">
              <a:rPr lang="de-DE" smtClean="0"/>
              <a:pPr/>
              <a:t>33</a:t>
            </a:fld>
            <a:endParaRPr lang="de-DE"/>
          </a:p>
        </p:txBody>
      </p:sp>
    </p:spTree>
    <p:extLst>
      <p:ext uri="{BB962C8B-B14F-4D97-AF65-F5344CB8AC3E}">
        <p14:creationId xmlns:p14="http://schemas.microsoft.com/office/powerpoint/2010/main" xmlns="" val="771084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6"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flipH="1">
            <a:off x="0" y="864096"/>
            <a:ext cx="6857998" cy="905745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el 1"/>
          <p:cNvSpPr txBox="1">
            <a:spLocks/>
          </p:cNvSpPr>
          <p:nvPr/>
        </p:nvSpPr>
        <p:spPr>
          <a:xfrm>
            <a:off x="405259" y="30885"/>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432214" flipH="1">
            <a:off x="4851527" y="165887"/>
            <a:ext cx="1554985" cy="856496"/>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M:\IZI\EXTERN\Sonstige Forschungsprojekte\2014-2018 Starke Geschichten für starke Kinder\Story Telling Club\Grafiken_Bilder\Icons\Finale\Oberfinal\Glühbirne_final_geglättet.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991"/>
          <a:stretch/>
        </p:blipFill>
        <p:spPr bwMode="auto">
          <a:xfrm>
            <a:off x="4683" y="1112536"/>
            <a:ext cx="1402907" cy="150837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74860" y="2792760"/>
            <a:ext cx="5565600" cy="5432400"/>
          </a:xfrm>
          <a:prstGeom prst="rect">
            <a:avLst/>
          </a:prstGeom>
          <a:noFill/>
          <a:ln w="19050" cmpd="sng">
            <a:solidFill>
              <a:schemeClr val="tx2"/>
            </a:solidFill>
          </a:ln>
        </p:spPr>
      </p:pic>
      <p:pic>
        <p:nvPicPr>
          <p:cNvPr id="20"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295808" flipH="1">
            <a:off x="5735437" y="7800775"/>
            <a:ext cx="1382086" cy="1725757"/>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liennummernplatzhalter 13"/>
          <p:cNvSpPr>
            <a:spLocks noGrp="1"/>
          </p:cNvSpPr>
          <p:nvPr>
            <p:ph type="sldNum" sz="quarter" idx="12"/>
          </p:nvPr>
        </p:nvSpPr>
        <p:spPr/>
        <p:txBody>
          <a:bodyPr/>
          <a:lstStyle/>
          <a:p>
            <a:fld id="{18FB01AD-E0E2-43F6-B41B-115DE7D7CF70}" type="slidenum">
              <a:rPr lang="de-DE" smtClean="0"/>
              <a:pPr/>
              <a:t>34</a:t>
            </a:fld>
            <a:endParaRPr lang="de-DE"/>
          </a:p>
        </p:txBody>
      </p:sp>
    </p:spTree>
    <p:extLst>
      <p:ext uri="{BB962C8B-B14F-4D97-AF65-F5344CB8AC3E}">
        <p14:creationId xmlns:p14="http://schemas.microsoft.com/office/powerpoint/2010/main" xmlns="" val="24489639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0" y="0"/>
            <a:ext cx="6858000" cy="992560"/>
          </a:xfrm>
          <a:prstGeom prst="rect">
            <a:avLst/>
          </a:prstGeom>
          <a:solidFill>
            <a:srgbClr val="D7A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7" name="Picture 2" descr="E:\IZI\Story Telling Club\Grafiken_Bilder\Rahmen_Buch\Aktuelle Rahmen_freigestellt\Problem.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152" r="3220" b="2644"/>
          <a:stretch/>
        </p:blipFill>
        <p:spPr bwMode="auto">
          <a:xfrm>
            <a:off x="0" y="864096"/>
            <a:ext cx="6857998" cy="905745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M:\IZI\EXTERN\Sonstige Forschungsprojekte\2014-2018 Starke Geschichten für starke Kinder\Story Telling Club\Buch Online\MännchenBewegen.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9315" b="71250" l="20325" r="73803"/>
                    </a14:imgEffect>
                  </a14:imgLayer>
                </a14:imgProps>
              </a:ext>
              <a:ext uri="{28A0092B-C50C-407E-A947-70E740481C1C}">
                <a14:useLocalDpi xmlns:a14="http://schemas.microsoft.com/office/drawing/2010/main" xmlns="" val="0"/>
              </a:ext>
            </a:extLst>
          </a:blip>
          <a:srcRect l="18719" t="26187" r="24824" b="26893"/>
          <a:stretch/>
        </p:blipFill>
        <p:spPr bwMode="auto">
          <a:xfrm>
            <a:off x="3961226" y="1640632"/>
            <a:ext cx="2043805" cy="1200985"/>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hteck 21"/>
          <p:cNvSpPr/>
          <p:nvPr/>
        </p:nvSpPr>
        <p:spPr>
          <a:xfrm>
            <a:off x="623031" y="2792759"/>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8" name="Picture 3" descr="M:\IZI\EXTERN\Sonstige Forschungsprojekte\2014-2018 Starke Geschichten für starke Kinder\Story Telling Club\Grafiken_Bilder\Icons\Finale\Oberfinal\Männchenverschränkt_final.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rot="304192">
            <a:off x="46601" y="7947293"/>
            <a:ext cx="1005346" cy="12553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el 1"/>
          <p:cNvSpPr txBox="1">
            <a:spLocks/>
          </p:cNvSpPr>
          <p:nvPr/>
        </p:nvSpPr>
        <p:spPr>
          <a:xfrm>
            <a:off x="405259"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able </a:t>
            </a:r>
          </a:p>
          <a:p>
            <a:pPr algn="l"/>
            <a:r>
              <a:rPr lang="en-US" sz="2800" b="1" dirty="0" smtClean="0">
                <a:solidFill>
                  <a:schemeClr val="tx2"/>
                </a:solidFill>
                <a:latin typeface="Tempus Sans ITC" panose="04020404030D07020202" pitchFamily="82" charset="0"/>
                <a:cs typeface="LilyUPC" panose="020B0604020202020204" pitchFamily="34" charset="-34"/>
              </a:rPr>
              <a:t>		       to solve a problem</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4" name="Foliennummernplatzhalter 13"/>
          <p:cNvSpPr>
            <a:spLocks noGrp="1"/>
          </p:cNvSpPr>
          <p:nvPr>
            <p:ph type="sldNum" sz="quarter" idx="12"/>
          </p:nvPr>
        </p:nvSpPr>
        <p:spPr/>
        <p:txBody>
          <a:bodyPr/>
          <a:lstStyle/>
          <a:p>
            <a:fld id="{18FB01AD-E0E2-43F6-B41B-115DE7D7CF70}" type="slidenum">
              <a:rPr lang="de-DE" smtClean="0"/>
              <a:pPr/>
              <a:t>35</a:t>
            </a:fld>
            <a:endParaRPr lang="de-DE"/>
          </a:p>
        </p:txBody>
      </p:sp>
    </p:spTree>
    <p:extLst>
      <p:ext uri="{BB962C8B-B14F-4D97-AF65-F5344CB8AC3E}">
        <p14:creationId xmlns:p14="http://schemas.microsoft.com/office/powerpoint/2010/main" xmlns="" val="512919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99392" y="992561"/>
            <a:ext cx="6935870" cy="8913440"/>
            <a:chOff x="-99392" y="992561"/>
            <a:chExt cx="6935870" cy="8913440"/>
          </a:xfrm>
        </p:grpSpPr>
        <p:pic>
          <p:nvPicPr>
            <p:cNvPr id="92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 name="Rechteck 8"/>
          <p:cNvSpPr/>
          <p:nvPr/>
        </p:nvSpPr>
        <p:spPr>
          <a:xfrm>
            <a:off x="980728" y="185721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980728"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1"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19"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445315">
            <a:off x="530541" y="938716"/>
            <a:ext cx="1021559" cy="102155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36</a:t>
            </a:fld>
            <a:endParaRPr lang="de-DE"/>
          </a:p>
        </p:txBody>
      </p:sp>
    </p:spTree>
    <p:extLst>
      <p:ext uri="{BB962C8B-B14F-4D97-AF65-F5344CB8AC3E}">
        <p14:creationId xmlns:p14="http://schemas.microsoft.com/office/powerpoint/2010/main" xmlns="" val="1049457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hteck 7"/>
          <p:cNvSpPr/>
          <p:nvPr/>
        </p:nvSpPr>
        <p:spPr>
          <a:xfrm>
            <a:off x="740606" y="4160912"/>
            <a:ext cx="5373216" cy="4565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9" name="Rechteck 8"/>
          <p:cNvSpPr/>
          <p:nvPr/>
        </p:nvSpPr>
        <p:spPr>
          <a:xfrm>
            <a:off x="732193" y="1856656"/>
            <a:ext cx="537321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1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760786"/>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clever </a:t>
            </a:r>
          </a:p>
          <a:p>
            <a:pPr algn="l"/>
            <a:r>
              <a:rPr lang="en-US" sz="2800" b="1" dirty="0" smtClean="0">
                <a:solidFill>
                  <a:schemeClr val="tx2"/>
                </a:solidFill>
                <a:latin typeface="Tempus Sans ITC" panose="04020404030D07020202" pitchFamily="82" charset="0"/>
                <a:cs typeface="LilyUPC" panose="020B0604020202020204" pitchFamily="34" charset="-34"/>
              </a:rPr>
              <a:t>	     in a dangerous situation! </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37</a:t>
            </a:fld>
            <a:endParaRPr lang="de-DE"/>
          </a:p>
        </p:txBody>
      </p:sp>
    </p:spTree>
    <p:extLst>
      <p:ext uri="{BB962C8B-B14F-4D97-AF65-F5344CB8AC3E}">
        <p14:creationId xmlns:p14="http://schemas.microsoft.com/office/powerpoint/2010/main" xmlns="" val="2603361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18" name="Gruppieren 17"/>
          <p:cNvGrpSpPr/>
          <p:nvPr/>
        </p:nvGrpSpPr>
        <p:grpSpPr>
          <a:xfrm>
            <a:off x="-99392" y="992561"/>
            <a:ext cx="6935870" cy="8913440"/>
            <a:chOff x="-99392" y="992561"/>
            <a:chExt cx="6935870" cy="8913440"/>
          </a:xfrm>
        </p:grpSpPr>
        <p:pic>
          <p:nvPicPr>
            <p:cNvPr id="1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E:\IZI\Story Telling Club\Grafiken_Bilder\Rahmen_Buch\Aktuelle Rahmen_freigestellt\Gefahr.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3871" t="1968" r="3549" b="70598"/>
            <a:stretch/>
          </p:blipFill>
          <p:spPr bwMode="auto">
            <a:xfrm rot="16200000" flipH="1">
              <a:off x="36341" y="6761484"/>
              <a:ext cx="3034774" cy="2010094"/>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p:nvSpPr>
        <p:spPr>
          <a:xfrm>
            <a:off x="405259"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pic>
        <p:nvPicPr>
          <p:cNvPr id="21"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445315">
            <a:off x="689088" y="1144525"/>
            <a:ext cx="1021559" cy="1021559"/>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Grafik 1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53939" y="2069920"/>
            <a:ext cx="5564833" cy="5431912"/>
          </a:xfrm>
          <a:prstGeom prst="rect">
            <a:avLst/>
          </a:prstGeom>
          <a:noFill/>
          <a:ln w="19050" cmpd="sng">
            <a:solidFill>
              <a:schemeClr val="tx2"/>
            </a:solidFill>
          </a:ln>
        </p:spPr>
      </p:pic>
      <p:sp>
        <p:nvSpPr>
          <p:cNvPr id="13" name="Foliennummernplatzhalter 12"/>
          <p:cNvSpPr>
            <a:spLocks noGrp="1"/>
          </p:cNvSpPr>
          <p:nvPr>
            <p:ph type="sldNum" sz="quarter" idx="12"/>
          </p:nvPr>
        </p:nvSpPr>
        <p:spPr/>
        <p:txBody>
          <a:bodyPr/>
          <a:lstStyle/>
          <a:p>
            <a:fld id="{18FB01AD-E0E2-43F6-B41B-115DE7D7CF70}" type="slidenum">
              <a:rPr lang="de-DE" smtClean="0"/>
              <a:pPr/>
              <a:t>38</a:t>
            </a:fld>
            <a:endParaRPr lang="de-DE"/>
          </a:p>
        </p:txBody>
      </p:sp>
    </p:spTree>
    <p:extLst>
      <p:ext uri="{BB962C8B-B14F-4D97-AF65-F5344CB8AC3E}">
        <p14:creationId xmlns:p14="http://schemas.microsoft.com/office/powerpoint/2010/main" xmlns="" val="1533786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schemeClr>
              </a:solidFill>
            </a:endParaRPr>
          </a:p>
        </p:txBody>
      </p:sp>
      <p:pic>
        <p:nvPicPr>
          <p:cNvPr id="16"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hteck 8"/>
          <p:cNvSpPr/>
          <p:nvPr/>
        </p:nvSpPr>
        <p:spPr>
          <a:xfrm>
            <a:off x="582046" y="2587281"/>
            <a:ext cx="5382000" cy="54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7"/>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873825" y="616770"/>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313232" flipH="1">
            <a:off x="944725" y="8832717"/>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el 1"/>
          <p:cNvSpPr txBox="1">
            <a:spLocks/>
          </p:cNvSpPr>
          <p:nvPr/>
        </p:nvSpPr>
        <p:spPr>
          <a:xfrm>
            <a:off x="449883" y="0"/>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when I was clever </a:t>
            </a:r>
          </a:p>
          <a:p>
            <a:pPr algn="l"/>
            <a:r>
              <a:rPr lang="en-US" sz="2800" b="1" dirty="0" smtClean="0">
                <a:solidFill>
                  <a:schemeClr val="tx2"/>
                </a:solidFill>
                <a:latin typeface="Tempus Sans ITC" panose="04020404030D07020202" pitchFamily="82" charset="0"/>
                <a:cs typeface="LilyUPC" panose="020B0604020202020204" pitchFamily="34" charset="-34"/>
              </a:rPr>
              <a:t>	     in a dangerous situation! </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4" name="Foliennummernplatzhalter 13"/>
          <p:cNvSpPr>
            <a:spLocks noGrp="1"/>
          </p:cNvSpPr>
          <p:nvPr>
            <p:ph type="sldNum" sz="quarter" idx="12"/>
          </p:nvPr>
        </p:nvSpPr>
        <p:spPr/>
        <p:txBody>
          <a:bodyPr/>
          <a:lstStyle/>
          <a:p>
            <a:fld id="{18FB01AD-E0E2-43F6-B41B-115DE7D7CF70}" type="slidenum">
              <a:rPr lang="de-DE" smtClean="0"/>
              <a:pPr/>
              <a:t>39</a:t>
            </a:fld>
            <a:endParaRPr lang="de-DE"/>
          </a:p>
        </p:txBody>
      </p:sp>
    </p:spTree>
    <p:extLst>
      <p:ext uri="{BB962C8B-B14F-4D97-AF65-F5344CB8AC3E}">
        <p14:creationId xmlns:p14="http://schemas.microsoft.com/office/powerpoint/2010/main" xmlns="" val="4142880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585700"/>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LilyUPC" panose="020B0604020202020204" pitchFamily="34" charset="-34"/>
              </a:rPr>
              <a:t>This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us</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4</a:t>
            </a:fld>
            <a:endParaRPr lang="de-DE"/>
          </a:p>
        </p:txBody>
      </p:sp>
      <p:grpSp>
        <p:nvGrpSpPr>
          <p:cNvPr id="27"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29"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Gerade Verbindung 18"/>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864211" y="1560842"/>
            <a:ext cx="5738692" cy="7566414"/>
            <a:chOff x="864211" y="1560842"/>
            <a:chExt cx="5738692" cy="7566414"/>
          </a:xfrm>
        </p:grpSpPr>
        <p:sp>
          <p:nvSpPr>
            <p:cNvPr id="20" name="Rechteck 19"/>
            <p:cNvSpPr/>
            <p:nvPr/>
          </p:nvSpPr>
          <p:spPr>
            <a:xfrm>
              <a:off x="915822" y="6900657"/>
              <a:ext cx="2729202" cy="222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370912">
              <a:off x="3873701" y="5798097"/>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278192">
              <a:off x="864211" y="4228751"/>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183530">
              <a:off x="3844475" y="2729058"/>
              <a:ext cx="2729202"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sp>
        <p:nvSpPr>
          <p:cNvPr id="16" name="Titel 1"/>
          <p:cNvSpPr txBox="1">
            <a:spLocks/>
          </p:cNvSpPr>
          <p:nvPr/>
        </p:nvSpPr>
        <p:spPr>
          <a:xfrm>
            <a:off x="332656"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Tips</a:t>
            </a:r>
            <a:r>
              <a:rPr lang="de-DE" sz="2800" b="1" spc="-300" dirty="0" smtClean="0">
                <a:solidFill>
                  <a:schemeClr val="tx2"/>
                </a:solidFill>
                <a:latin typeface="Tempus Sans ITC" panose="04020404030D07020202" pitchFamily="82" charset="0"/>
                <a:cs typeface="LilyUPC" panose="020B0604020202020204" pitchFamily="34" charset="-34"/>
              </a:rPr>
              <a:t> </a:t>
            </a:r>
            <a:r>
              <a:rPr lang="de-DE" sz="2800" b="1" dirty="0" smtClean="0">
                <a:solidFill>
                  <a:schemeClr val="tx2"/>
                </a:solidFill>
                <a:latin typeface="Tempus Sans ITC" panose="04020404030D07020202" pitchFamily="82" charset="0"/>
                <a:cs typeface="MV Boli" panose="02000500030200090000" pitchFamily="2" charset="0"/>
              </a:rPr>
              <a:t>…</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1"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17032" y="1362472"/>
            <a:ext cx="1420045" cy="1420045"/>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descr="M:\IZI\EXTERN\Sonstige Forschungsprojekte\2014-2018 Starke Geschichten für starke Kinder\Story Telling Club\Grafiken_Bilder\Icons\Finale\Oberfinal\Cleverbeigefahr_final_geglätte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154685" flipH="1">
            <a:off x="4388350" y="8187555"/>
            <a:ext cx="1497454" cy="149745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oliennummernplatzhalter 16"/>
          <p:cNvSpPr>
            <a:spLocks noGrp="1"/>
          </p:cNvSpPr>
          <p:nvPr>
            <p:ph type="sldNum" sz="quarter" idx="12"/>
          </p:nvPr>
        </p:nvSpPr>
        <p:spPr/>
        <p:txBody>
          <a:bodyPr/>
          <a:lstStyle/>
          <a:p>
            <a:fld id="{18FB01AD-E0E2-43F6-B41B-115DE7D7CF70}" type="slidenum">
              <a:rPr lang="de-DE" smtClean="0"/>
              <a:pPr/>
              <a:t>40</a:t>
            </a:fld>
            <a:endParaRPr lang="de-DE"/>
          </a:p>
        </p:txBody>
      </p:sp>
    </p:spTree>
    <p:extLst>
      <p:ext uri="{BB962C8B-B14F-4D97-AF65-F5344CB8AC3E}">
        <p14:creationId xmlns:p14="http://schemas.microsoft.com/office/powerpoint/2010/main" xmlns="" val="27536491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p:cNvSpPr/>
          <p:nvPr/>
        </p:nvSpPr>
        <p:spPr>
          <a:xfrm>
            <a:off x="0" y="0"/>
            <a:ext cx="6858000" cy="992560"/>
          </a:xfrm>
          <a:prstGeom prst="rect">
            <a:avLst/>
          </a:prstGeom>
          <a:solidFill>
            <a:srgbClr val="FFB68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Gefahr.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316" t="1968" r="3549" b="3748"/>
          <a:stretch/>
        </p:blipFill>
        <p:spPr bwMode="auto">
          <a:xfrm flipH="1">
            <a:off x="-99392" y="992561"/>
            <a:ext cx="6935870" cy="891344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 name="Gerade Verbindung 1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06394" y="1688493"/>
            <a:ext cx="5907536" cy="7409883"/>
            <a:chOff x="206394" y="1688493"/>
            <a:chExt cx="5907536" cy="7409883"/>
          </a:xfrm>
        </p:grpSpPr>
        <p:sp>
          <p:nvSpPr>
            <p:cNvPr id="21" name="Rechteck 20"/>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2" name="Rechteck 21"/>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3" name="Rechteck 22"/>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4" name="Rechteck 23"/>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5" name="Rechteck 24"/>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pic>
        <p:nvPicPr>
          <p:cNvPr id="16"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MV Boli" panose="02000500030200090000" pitchFamily="2" charset="0"/>
              </a:rPr>
              <a:t>to</a:t>
            </a:r>
            <a:r>
              <a:rPr lang="de-DE" sz="2800" b="1" dirty="0" smtClean="0">
                <a:solidFill>
                  <a:schemeClr val="tx2"/>
                </a:solidFill>
                <a:latin typeface="Tempus Sans ITC" panose="04020404030D07020202" pitchFamily="82" charset="0"/>
                <a:cs typeface="MV Boli" panose="02000500030200090000" pitchFamily="2" charset="0"/>
              </a:rPr>
              <a:t> deal </a:t>
            </a:r>
            <a:r>
              <a:rPr lang="de-DE" sz="2800" b="1" dirty="0" err="1" smtClean="0">
                <a:solidFill>
                  <a:schemeClr val="tx2"/>
                </a:solidFill>
                <a:latin typeface="Tempus Sans ITC" panose="04020404030D07020202" pitchFamily="82" charset="0"/>
                <a:cs typeface="MV Boli" panose="02000500030200090000" pitchFamily="2" charset="0"/>
              </a:rPr>
              <a:t>with</a:t>
            </a:r>
            <a:r>
              <a:rPr lang="de-DE" sz="2800" b="1" dirty="0" smtClean="0">
                <a:solidFill>
                  <a:schemeClr val="tx2"/>
                </a:solidFill>
                <a:latin typeface="Tempus Sans ITC" panose="04020404030D07020202" pitchFamily="82" charset="0"/>
                <a:cs typeface="MV Boli" panose="02000500030200090000" pitchFamily="2" charset="0"/>
              </a:rPr>
              <a:t> </a:t>
            </a:r>
            <a:r>
              <a:rPr lang="de-DE" sz="2800" b="1" dirty="0" err="1" smtClean="0">
                <a:solidFill>
                  <a:schemeClr val="tx2"/>
                </a:solidFill>
                <a:latin typeface="Tempus Sans ITC" panose="04020404030D07020202" pitchFamily="82" charset="0"/>
                <a:cs typeface="MV Boli" panose="02000500030200090000" pitchFamily="2" charset="0"/>
              </a:rPr>
              <a:t>danger</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15362" name="Picture 2" descr="M:\IZI\EXTERN\Sonstige Forschungsprojekte\2014-2018 Starke Geschichten für starke Kinder\Story Telling Club\Grafiken_Bilder\Icons\Finale\Oberfinal\Glühbirne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45418" y="4443636"/>
            <a:ext cx="2011290" cy="201129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oliennummernplatzhalter 19"/>
          <p:cNvSpPr>
            <a:spLocks noGrp="1"/>
          </p:cNvSpPr>
          <p:nvPr>
            <p:ph type="sldNum" sz="quarter" idx="12"/>
          </p:nvPr>
        </p:nvSpPr>
        <p:spPr/>
        <p:txBody>
          <a:bodyPr/>
          <a:lstStyle/>
          <a:p>
            <a:fld id="{18FB01AD-E0E2-43F6-B41B-115DE7D7CF70}" type="slidenum">
              <a:rPr lang="de-DE" smtClean="0"/>
              <a:pPr/>
              <a:t>41</a:t>
            </a:fld>
            <a:endParaRPr lang="de-DE"/>
          </a:p>
        </p:txBody>
      </p:sp>
    </p:spTree>
    <p:extLst>
      <p:ext uri="{BB962C8B-B14F-4D97-AF65-F5344CB8AC3E}">
        <p14:creationId xmlns:p14="http://schemas.microsoft.com/office/powerpoint/2010/main" xmlns="" val="1904996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136388" y="-3247"/>
            <a:ext cx="6994388" cy="10047014"/>
            <a:chOff x="-136388" y="-3247"/>
            <a:chExt cx="6994388" cy="10047014"/>
          </a:xfrm>
        </p:grpSpPr>
        <p:pic>
          <p:nvPicPr>
            <p:cNvPr id="10242"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5" name="Rechteck 4"/>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2" name="Gerade Verbindung 11"/>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Foliennummernplatzhalter 12"/>
          <p:cNvSpPr>
            <a:spLocks noGrp="1"/>
          </p:cNvSpPr>
          <p:nvPr>
            <p:ph type="sldNum" sz="quarter" idx="12"/>
          </p:nvPr>
        </p:nvSpPr>
        <p:spPr/>
        <p:txBody>
          <a:bodyPr/>
          <a:lstStyle/>
          <a:p>
            <a:fld id="{18FB01AD-E0E2-43F6-B41B-115DE7D7CF70}" type="slidenum">
              <a:rPr lang="de-DE" smtClean="0"/>
              <a:pPr/>
              <a:t>42</a:t>
            </a:fld>
            <a:endParaRPr lang="de-DE"/>
          </a:p>
        </p:txBody>
      </p:sp>
    </p:spTree>
    <p:extLst>
      <p:ext uri="{BB962C8B-B14F-4D97-AF65-F5344CB8AC3E}">
        <p14:creationId xmlns:p14="http://schemas.microsoft.com/office/powerpoint/2010/main" xmlns="" val="3424174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pic>
        <p:nvPicPr>
          <p:cNvPr id="18"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hteck 6"/>
          <p:cNvSpPr/>
          <p:nvPr/>
        </p:nvSpPr>
        <p:spPr>
          <a:xfrm>
            <a:off x="1268760" y="4241406"/>
            <a:ext cx="4428491" cy="4964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8" name="Rechteck 7"/>
          <p:cNvSpPr/>
          <p:nvPr/>
        </p:nvSpPr>
        <p:spPr>
          <a:xfrm>
            <a:off x="1268760" y="1712640"/>
            <a:ext cx="4428492"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13"/>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GB" sz="2800" b="1" dirty="0" smtClean="0">
                <a:solidFill>
                  <a:srgbClr val="1F497D"/>
                </a:solidFill>
                <a:latin typeface="Tempus Sans ITC" pitchFamily="82" charset="0"/>
              </a:rPr>
              <a:t>I realised that I am strong</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1" name="Foliennummernplatzhalter 10"/>
          <p:cNvSpPr>
            <a:spLocks noGrp="1"/>
          </p:cNvSpPr>
          <p:nvPr>
            <p:ph type="sldNum" sz="quarter" idx="12"/>
          </p:nvPr>
        </p:nvSpPr>
        <p:spPr/>
        <p:txBody>
          <a:bodyPr/>
          <a:lstStyle/>
          <a:p>
            <a:fld id="{18FB01AD-E0E2-43F6-B41B-115DE7D7CF70}" type="slidenum">
              <a:rPr lang="de-DE" smtClean="0"/>
              <a:pPr/>
              <a:t>43</a:t>
            </a:fld>
            <a:endParaRPr lang="de-DE"/>
          </a:p>
        </p:txBody>
      </p:sp>
    </p:spTree>
    <p:extLst>
      <p:ext uri="{BB962C8B-B14F-4D97-AF65-F5344CB8AC3E}">
        <p14:creationId xmlns:p14="http://schemas.microsoft.com/office/powerpoint/2010/main" xmlns="" val="867462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p:cNvGrpSpPr/>
          <p:nvPr/>
        </p:nvGrpSpPr>
        <p:grpSpPr>
          <a:xfrm>
            <a:off x="-136388" y="-3247"/>
            <a:ext cx="6994388" cy="10047014"/>
            <a:chOff x="-136388" y="-3247"/>
            <a:chExt cx="6994388" cy="10047014"/>
          </a:xfrm>
        </p:grpSpPr>
        <p:pic>
          <p:nvPicPr>
            <p:cNvPr id="19"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r="1536"/>
            <a:stretch/>
          </p:blipFill>
          <p:spPr bwMode="auto">
            <a:xfrm flipH="1">
              <a:off x="-1" y="982728"/>
              <a:ext cx="6858001" cy="9061039"/>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E:\IZI\Story Telling Club\Grafiken_Bilder\Rahmen_Buch\Aktuelle Rahmen_freigestellt\Stärke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3989" t="36315" b="49271"/>
            <a:stretch/>
          </p:blipFill>
          <p:spPr bwMode="auto">
            <a:xfrm flipH="1">
              <a:off x="-136388" y="-3247"/>
              <a:ext cx="845257" cy="98597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 name="Rechteck 10"/>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6" name="Rechteck 5"/>
          <p:cNvSpPr/>
          <p:nvPr/>
        </p:nvSpPr>
        <p:spPr>
          <a:xfrm>
            <a:off x="908720" y="2720752"/>
            <a:ext cx="5565600" cy="543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0" name="Gerade Verbindung 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el 1"/>
          <p:cNvSpPr txBox="1">
            <a:spLocks/>
          </p:cNvSpPr>
          <p:nvPr/>
        </p:nvSpPr>
        <p:spPr>
          <a:xfrm>
            <a:off x="404664" y="9831"/>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The </a:t>
            </a:r>
            <a:r>
              <a:rPr lang="de-DE" sz="2800" b="1" dirty="0" err="1" smtClean="0">
                <a:solidFill>
                  <a:schemeClr val="tx2"/>
                </a:solidFill>
                <a:latin typeface="Tempus Sans ITC" panose="04020404030D07020202" pitchFamily="82" charset="0"/>
                <a:cs typeface="LilyUPC" panose="020B0604020202020204" pitchFamily="34" charset="-34"/>
              </a:rPr>
              <a:t>day</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3" name="Foliennummernplatzhalter 12"/>
          <p:cNvSpPr>
            <a:spLocks noGrp="1"/>
          </p:cNvSpPr>
          <p:nvPr>
            <p:ph type="sldNum" sz="quarter" idx="12"/>
          </p:nvPr>
        </p:nvSpPr>
        <p:spPr/>
        <p:txBody>
          <a:bodyPr/>
          <a:lstStyle/>
          <a:p>
            <a:fld id="{18FB01AD-E0E2-43F6-B41B-115DE7D7CF70}" type="slidenum">
              <a:rPr lang="de-DE" smtClean="0"/>
              <a:pPr/>
              <a:t>44</a:t>
            </a:fld>
            <a:endParaRPr lang="de-DE"/>
          </a:p>
        </p:txBody>
      </p:sp>
    </p:spTree>
    <p:extLst>
      <p:ext uri="{BB962C8B-B14F-4D97-AF65-F5344CB8AC3E}">
        <p14:creationId xmlns:p14="http://schemas.microsoft.com/office/powerpoint/2010/main" xmlns="" val="18252750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IZI\Story Telling Club\Grafiken_Bilder\Rahmen_Buch\Aktuelle Rahmen_freigestellt\StärkeN.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43" t="1459"/>
          <a:stretch/>
        </p:blipFill>
        <p:spPr bwMode="auto">
          <a:xfrm>
            <a:off x="-27383" y="932521"/>
            <a:ext cx="6912768" cy="9061039"/>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hteck 13"/>
          <p:cNvSpPr/>
          <p:nvPr/>
        </p:nvSpPr>
        <p:spPr>
          <a:xfrm>
            <a:off x="0" y="0"/>
            <a:ext cx="6858000" cy="992560"/>
          </a:xfrm>
          <a:prstGeom prst="rect">
            <a:avLst/>
          </a:prstGeom>
          <a:solidFill>
            <a:srgbClr val="85EFDD"/>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7" name="Rechteck 6"/>
          <p:cNvSpPr/>
          <p:nvPr/>
        </p:nvSpPr>
        <p:spPr>
          <a:xfrm>
            <a:off x="549275" y="2648744"/>
            <a:ext cx="5382732" cy="5482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cxnSp>
        <p:nvCxnSpPr>
          <p:cNvPr id="11" name="Gerade Verbindung 10"/>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M:\IZI\EXTERN\Sonstige Forschungsprojekte\2014-2018 Starke Geschichten für starke Kinder\Story Telling Club\_RZ Log Storytelling Club.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745703">
            <a:off x="4418098" y="8248236"/>
            <a:ext cx="1217612" cy="121761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itel 1"/>
          <p:cNvSpPr txBox="1">
            <a:spLocks/>
          </p:cNvSpPr>
          <p:nvPr/>
        </p:nvSpPr>
        <p:spPr>
          <a:xfrm>
            <a:off x="333251" y="19662"/>
            <a:ext cx="6408117"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a:solidFill>
                  <a:schemeClr val="tx2"/>
                </a:solidFill>
                <a:latin typeface="Tempus Sans ITC" panose="04020404030D07020202" pitchFamily="82" charset="0"/>
                <a:cs typeface="LilyUPC" panose="020B0604020202020204" pitchFamily="34" charset="-34"/>
              </a:rPr>
              <a:t> </a:t>
            </a:r>
            <a:r>
              <a:rPr lang="en-GB" sz="2800" b="1" dirty="0" smtClean="0">
                <a:solidFill>
                  <a:srgbClr val="1F497D"/>
                </a:solidFill>
                <a:latin typeface="Tempus Sans ITC" pitchFamily="82" charset="0"/>
              </a:rPr>
              <a:t>I realised that I am strong</a:t>
            </a:r>
            <a:r>
              <a:rPr lang="de-DE" sz="2800" b="1" dirty="0" smtClean="0">
                <a:solidFill>
                  <a:schemeClr val="tx2"/>
                </a:solidFill>
                <a:latin typeface="Tempus Sans ITC" panose="04020404030D07020202" pitchFamily="82" charset="0"/>
                <a:cs typeface="LilyUPC" panose="020B0604020202020204" pitchFamily="34" charset="-34"/>
              </a:rPr>
              <a:t>!</a:t>
            </a:r>
            <a:endParaRPr lang="de-DE" sz="2800" b="1" dirty="0">
              <a:solidFill>
                <a:schemeClr val="tx2"/>
              </a:solidFill>
              <a:latin typeface="Tempus Sans ITC" panose="04020404030D07020202" pitchFamily="82" charset="0"/>
              <a:cs typeface="LilyUPC" panose="020B0604020202020204" pitchFamily="34" charset="-34"/>
            </a:endParaRPr>
          </a:p>
        </p:txBody>
      </p:sp>
      <p:sp>
        <p:nvSpPr>
          <p:cNvPr id="16" name="Foliennummernplatzhalter 15"/>
          <p:cNvSpPr>
            <a:spLocks noGrp="1"/>
          </p:cNvSpPr>
          <p:nvPr>
            <p:ph type="sldNum" sz="quarter" idx="12"/>
          </p:nvPr>
        </p:nvSpPr>
        <p:spPr/>
        <p:txBody>
          <a:bodyPr/>
          <a:lstStyle/>
          <a:p>
            <a:fld id="{18FB01AD-E0E2-43F6-B41B-115DE7D7CF70}" type="slidenum">
              <a:rPr lang="de-DE" smtClean="0"/>
              <a:pPr/>
              <a:t>45</a:t>
            </a:fld>
            <a:endParaRPr lang="de-DE"/>
          </a:p>
        </p:txBody>
      </p:sp>
    </p:spTree>
    <p:extLst>
      <p:ext uri="{BB962C8B-B14F-4D97-AF65-F5344CB8AC3E}">
        <p14:creationId xmlns:p14="http://schemas.microsoft.com/office/powerpoint/2010/main" xmlns="" val="30443634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2" name="Gruppieren 1"/>
          <p:cNvGrpSpPr/>
          <p:nvPr/>
        </p:nvGrpSpPr>
        <p:grpSpPr>
          <a:xfrm>
            <a:off x="-2" y="1034118"/>
            <a:ext cx="6803511" cy="8815426"/>
            <a:chOff x="-2" y="992560"/>
            <a:chExt cx="6803511" cy="8815426"/>
          </a:xfrm>
        </p:grpSpPr>
        <p:pic>
          <p:nvPicPr>
            <p:cNvPr id="11266"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7790" t="29858" r="5326" b="3626"/>
            <a:stretch/>
          </p:blipFill>
          <p:spPr bwMode="auto">
            <a:xfrm flipH="1">
              <a:off x="-2" y="3440832"/>
              <a:ext cx="5902038" cy="636715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uppieren 15"/>
          <p:cNvGrpSpPr/>
          <p:nvPr/>
        </p:nvGrpSpPr>
        <p:grpSpPr>
          <a:xfrm>
            <a:off x="864283" y="1560842"/>
            <a:ext cx="5705913" cy="7575414"/>
            <a:chOff x="864283" y="1560842"/>
            <a:chExt cx="5705913" cy="7575414"/>
          </a:xfrm>
        </p:grpSpPr>
        <p:sp>
          <p:nvSpPr>
            <p:cNvPr id="17" name="Rechteck 16"/>
            <p:cNvSpPr/>
            <p:nvPr/>
          </p:nvSpPr>
          <p:spPr>
            <a:xfrm>
              <a:off x="915822" y="6900656"/>
              <a:ext cx="2696400" cy="223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370912">
              <a:off x="3873796" y="5796331"/>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278192">
              <a:off x="864283" y="4230284"/>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183530">
              <a:off x="3844595" y="2731040"/>
              <a:ext cx="2696400"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01299">
              <a:off x="961753" y="156084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30" name="Gerade Verbindung 29"/>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MV Boli" panose="02000500030200090000" pitchFamily="2" charset="0"/>
              </a:rPr>
              <a:t>That</a:t>
            </a:r>
            <a:r>
              <a:rPr lang="de-DE" sz="2800" b="1" dirty="0" smtClean="0">
                <a:solidFill>
                  <a:schemeClr val="tx2"/>
                </a:solidFill>
                <a:latin typeface="Tempus Sans ITC" panose="04020404030D07020202" pitchFamily="82" charset="0"/>
                <a:cs typeface="MV Boli" panose="02000500030200090000" pitchFamily="2" charset="0"/>
              </a:rPr>
              <a:t> was…</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24" name="Picture 2"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94295" y="128464"/>
            <a:ext cx="1554985" cy="85649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46</a:t>
            </a:fld>
            <a:endParaRPr lang="de-DE"/>
          </a:p>
        </p:txBody>
      </p:sp>
    </p:spTree>
    <p:extLst>
      <p:ext uri="{BB962C8B-B14F-4D97-AF65-F5344CB8AC3E}">
        <p14:creationId xmlns:p14="http://schemas.microsoft.com/office/powerpoint/2010/main" xmlns="" val="178651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23"/>
          <p:cNvSpPr/>
          <p:nvPr/>
        </p:nvSpPr>
        <p:spPr>
          <a:xfrm>
            <a:off x="0" y="0"/>
            <a:ext cx="6858000" cy="992560"/>
          </a:xfrm>
          <a:prstGeom prst="rect">
            <a:avLst/>
          </a:prstGeom>
          <a:solidFill>
            <a:srgbClr val="E5FE94"/>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grpSp>
        <p:nvGrpSpPr>
          <p:cNvPr id="31" name="Gruppieren 30"/>
          <p:cNvGrpSpPr/>
          <p:nvPr/>
        </p:nvGrpSpPr>
        <p:grpSpPr>
          <a:xfrm flipH="1">
            <a:off x="-2" y="1034118"/>
            <a:ext cx="6885386" cy="8815426"/>
            <a:chOff x="-81877" y="992560"/>
            <a:chExt cx="6885386" cy="8815426"/>
          </a:xfrm>
        </p:grpSpPr>
        <p:pic>
          <p:nvPicPr>
            <p:cNvPr id="33" name="Picture 2" descr="E:\IZI\Story Telling Club\Grafiken_Bilder\Rahmen_Buch\Aktuelle Rahmen_freigestellt\SoWars.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7790" t="29858" r="5326" b="3626"/>
            <a:stretch/>
          </p:blipFill>
          <p:spPr bwMode="auto">
            <a:xfrm flipH="1">
              <a:off x="-81877" y="3440832"/>
              <a:ext cx="5902038" cy="636715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E:\IZI\Story Telling Club\Grafiken_Bilder\Rahmen_Buch\Aktuelle Rahmen_freigestellt\SoWar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09" t="2889" r="37348" b="56124"/>
            <a:stretch/>
          </p:blipFill>
          <p:spPr bwMode="auto">
            <a:xfrm flipH="1">
              <a:off x="4437112" y="992560"/>
              <a:ext cx="2366397" cy="248353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uppieren 15"/>
          <p:cNvGrpSpPr/>
          <p:nvPr/>
        </p:nvGrpSpPr>
        <p:grpSpPr>
          <a:xfrm>
            <a:off x="206394" y="1688493"/>
            <a:ext cx="5907536" cy="7409883"/>
            <a:chOff x="206394" y="1688493"/>
            <a:chExt cx="5907536" cy="7409883"/>
          </a:xfrm>
        </p:grpSpPr>
        <p:sp>
          <p:nvSpPr>
            <p:cNvPr id="17" name="Rechteck 16"/>
            <p:cNvSpPr/>
            <p:nvPr/>
          </p:nvSpPr>
          <p:spPr>
            <a:xfrm rot="206659">
              <a:off x="469368" y="4239902"/>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8" name="Rechteck 17"/>
            <p:cNvSpPr/>
            <p:nvPr/>
          </p:nvSpPr>
          <p:spPr>
            <a:xfrm rot="21437255">
              <a:off x="437836" y="168849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9" name="Rechteck 18"/>
            <p:cNvSpPr/>
            <p:nvPr/>
          </p:nvSpPr>
          <p:spPr>
            <a:xfrm rot="21437255">
              <a:off x="3417179" y="6527726"/>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0" name="Rechteck 19"/>
            <p:cNvSpPr/>
            <p:nvPr/>
          </p:nvSpPr>
          <p:spPr>
            <a:xfrm rot="21308636">
              <a:off x="206394" y="6863333"/>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1" name="Rechteck 20"/>
            <p:cNvSpPr/>
            <p:nvPr/>
          </p:nvSpPr>
          <p:spPr>
            <a:xfrm rot="21421170">
              <a:off x="3401701" y="2141279"/>
              <a:ext cx="2696751" cy="2235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cxnSp>
        <p:nvCxnSpPr>
          <p:cNvPr id="23" name="Gerade Verbindung 22"/>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itel 1"/>
          <p:cNvSpPr txBox="1">
            <a:spLocks/>
          </p:cNvSpPr>
          <p:nvPr/>
        </p:nvSpPr>
        <p:spPr>
          <a:xfrm>
            <a:off x="404664" y="270901"/>
            <a:ext cx="6480720" cy="3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MV Boli" panose="02000500030200090000" pitchFamily="2" charset="0"/>
              </a:rPr>
              <a:t>…</a:t>
            </a:r>
            <a:r>
              <a:rPr lang="de-DE" sz="2800" b="1" spc="-300" dirty="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MV Boli" panose="02000500030200090000" pitchFamily="2" charset="0"/>
              </a:rPr>
              <a:t>the</a:t>
            </a:r>
            <a:r>
              <a:rPr lang="de-DE" sz="2800" b="1" dirty="0" smtClean="0">
                <a:solidFill>
                  <a:schemeClr val="tx2"/>
                </a:solidFill>
                <a:latin typeface="Tempus Sans ITC" panose="04020404030D07020202" pitchFamily="82" charset="0"/>
                <a:cs typeface="MV Boli" panose="02000500030200090000" pitchFamily="2" charset="0"/>
              </a:rPr>
              <a:t> Storytelling Club</a:t>
            </a:r>
            <a:endParaRPr lang="de-DE" sz="2800" b="1" dirty="0">
              <a:solidFill>
                <a:schemeClr val="tx2"/>
              </a:solidFill>
              <a:latin typeface="Tempus Sans ITC" panose="04020404030D07020202" pitchFamily="82" charset="0"/>
              <a:cs typeface="MV Boli" panose="02000500030200090000" pitchFamily="2" charset="0"/>
            </a:endParaRPr>
          </a:p>
        </p:txBody>
      </p:sp>
      <p:pic>
        <p:nvPicPr>
          <p:cNvPr id="35" name="Picture 2" descr="M:\IZI\EXTERN\Sonstige Forschungsprojekte\2014-2018 Starke Geschichten für starke Kinder\Story Telling Club\Grafiken_Bilder\Icons\Finale\Oberfinal\Jubeln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47923">
            <a:off x="3691738" y="4855697"/>
            <a:ext cx="1345116" cy="134511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Foliennummernplatzhalter 21"/>
          <p:cNvSpPr>
            <a:spLocks noGrp="1"/>
          </p:cNvSpPr>
          <p:nvPr>
            <p:ph type="sldNum" sz="quarter" idx="12"/>
          </p:nvPr>
        </p:nvSpPr>
        <p:spPr/>
        <p:txBody>
          <a:bodyPr/>
          <a:lstStyle/>
          <a:p>
            <a:fld id="{18FB01AD-E0E2-43F6-B41B-115DE7D7CF70}" type="slidenum">
              <a:rPr lang="de-DE" smtClean="0"/>
              <a:pPr/>
              <a:t>47</a:t>
            </a:fld>
            <a:endParaRPr lang="de-DE"/>
          </a:p>
        </p:txBody>
      </p:sp>
    </p:spTree>
    <p:extLst>
      <p:ext uri="{BB962C8B-B14F-4D97-AF65-F5344CB8AC3E}">
        <p14:creationId xmlns:p14="http://schemas.microsoft.com/office/powerpoint/2010/main" xmlns="" val="26454221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7951" t="15459" r="36105" b="74722"/>
          <a:stretch/>
        </p:blipFill>
        <p:spPr bwMode="auto">
          <a:xfrm rot="17838565" flipH="1">
            <a:off x="5370671" y="3535984"/>
            <a:ext cx="944288" cy="40038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Inhaltsplatzhalter 2"/>
          <p:cNvSpPr>
            <a:spLocks noGrp="1"/>
          </p:cNvSpPr>
          <p:nvPr>
            <p:ph idx="1"/>
          </p:nvPr>
        </p:nvSpPr>
        <p:spPr>
          <a:xfrm>
            <a:off x="1412776" y="2548506"/>
            <a:ext cx="4248471" cy="6940998"/>
          </a:xfrm>
        </p:spPr>
        <p:txBody>
          <a:bodyPr>
            <a:noAutofit/>
          </a:bodyPr>
          <a:lstStyle/>
          <a:p>
            <a:pPr>
              <a:buNone/>
            </a:pPr>
            <a:r>
              <a:rPr lang="de-DE" sz="1400" b="1" dirty="0" smtClean="0"/>
              <a:t>1.</a:t>
            </a:r>
            <a:r>
              <a:rPr lang="en-US" sz="1400" b="1" dirty="0" smtClean="0"/>
              <a:t> Be aware of what is going on</a:t>
            </a:r>
            <a:endParaRPr lang="de-DE" sz="1400" dirty="0" smtClean="0"/>
          </a:p>
          <a:p>
            <a:pPr>
              <a:buNone/>
            </a:pPr>
            <a:r>
              <a:rPr lang="en-US" sz="1400" dirty="0" smtClean="0"/>
              <a:t>and be honest how you and others feel.</a:t>
            </a:r>
            <a:endParaRPr lang="de-DE" sz="1400" dirty="0" smtClean="0"/>
          </a:p>
          <a:p>
            <a:pPr marL="0" indent="0">
              <a:spcAft>
                <a:spcPts val="300"/>
              </a:spcAft>
              <a:buNone/>
            </a:pPr>
            <a:endParaRPr lang="de-DE" sz="1400" dirty="0" smtClean="0"/>
          </a:p>
          <a:p>
            <a:pPr marL="1704975" indent="-3175">
              <a:buNone/>
            </a:pPr>
            <a:r>
              <a:rPr lang="en-US" sz="1400" b="1" dirty="0" smtClean="0"/>
              <a:t>2. Know what you are good at,</a:t>
            </a:r>
          </a:p>
          <a:p>
            <a:pPr marL="2062163" indent="-265113">
              <a:buNone/>
            </a:pPr>
            <a:r>
              <a:rPr lang="en-US" sz="1400" dirty="0" smtClean="0"/>
              <a:t>be proud of it and also see the strengths of others.</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a:buNone/>
            </a:pPr>
            <a:r>
              <a:rPr lang="en-US" sz="1400" b="1" dirty="0" smtClean="0"/>
              <a:t>3. Allow yourself to learn and </a:t>
            </a:r>
          </a:p>
          <a:p>
            <a:pPr marL="180975" indent="0">
              <a:buNone/>
            </a:pPr>
            <a:r>
              <a:rPr lang="en-US" sz="1400" b="1" dirty="0" smtClean="0"/>
              <a:t>make mistakes. </a:t>
            </a:r>
            <a:endParaRPr lang="en-US" sz="1400" dirty="0" smtClean="0"/>
          </a:p>
          <a:p>
            <a:pPr>
              <a:buNone/>
            </a:pPr>
            <a:r>
              <a:rPr lang="en-US" sz="1400" dirty="0" smtClean="0"/>
              <a:t>You don´t have to know </a:t>
            </a:r>
          </a:p>
          <a:p>
            <a:pPr indent="-77788">
              <a:buNone/>
            </a:pPr>
            <a:r>
              <a:rPr lang="en-US" sz="1400" dirty="0" smtClean="0"/>
              <a:t>everything right away.</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marL="0" lvl="0" indent="0">
              <a:spcBef>
                <a:spcPts val="0"/>
              </a:spcBef>
              <a:spcAft>
                <a:spcPts val="300"/>
              </a:spcAft>
              <a:buNone/>
            </a:pPr>
            <a:endParaRPr lang="de-DE" sz="1400" dirty="0">
              <a:latin typeface="+mj-lt"/>
              <a:cs typeface="Aparajita" panose="020B0604020202020204" pitchFamily="34" charset="0"/>
            </a:endParaRPr>
          </a:p>
          <a:p>
            <a:pPr marL="1797050" indent="-180975">
              <a:buNone/>
            </a:pPr>
            <a:r>
              <a:rPr lang="en-US" sz="1400" b="1" dirty="0" smtClean="0"/>
              <a:t>4. Remember: Every problem has different solutions.</a:t>
            </a:r>
            <a:r>
              <a:rPr lang="en-US" sz="1400" dirty="0" smtClean="0"/>
              <a:t> </a:t>
            </a:r>
          </a:p>
          <a:p>
            <a:pPr marL="1616075" indent="0">
              <a:buNone/>
            </a:pPr>
            <a:r>
              <a:rPr lang="en-US" sz="1400" dirty="0" smtClean="0"/>
              <a:t>	Think creatively and in different directions.</a:t>
            </a:r>
            <a:endParaRPr lang="de-DE" sz="1400" dirty="0" smtClean="0"/>
          </a:p>
          <a:p>
            <a:pPr marL="0" lvl="0" indent="0">
              <a:spcBef>
                <a:spcPts val="0"/>
              </a:spcBef>
              <a:spcAft>
                <a:spcPts val="300"/>
              </a:spcAft>
              <a:buNone/>
            </a:pPr>
            <a:endParaRPr lang="de-DE" sz="1400" dirty="0" smtClean="0"/>
          </a:p>
          <a:p>
            <a:pPr marL="361950" indent="-361950">
              <a:buNone/>
            </a:pPr>
            <a:r>
              <a:rPr lang="en-US" sz="1400" b="1" dirty="0" smtClean="0"/>
              <a:t>5. Go for it!</a:t>
            </a:r>
            <a:r>
              <a:rPr lang="en-US" sz="1400" dirty="0" smtClean="0"/>
              <a:t/>
            </a:r>
            <a:br>
              <a:rPr lang="en-US" sz="1400" dirty="0" smtClean="0"/>
            </a:br>
            <a:r>
              <a:rPr lang="en-US" sz="1400" dirty="0" smtClean="0"/>
              <a:t>It’ll bring you further in life.</a:t>
            </a:r>
            <a:endParaRPr lang="de-DE" sz="1400" dirty="0" smtClean="0"/>
          </a:p>
          <a:p>
            <a:pPr marL="0" lvl="0" indent="0">
              <a:spcBef>
                <a:spcPts val="0"/>
              </a:spcBef>
              <a:spcAft>
                <a:spcPts val="300"/>
              </a:spcAft>
              <a:buNone/>
            </a:pPr>
            <a:endParaRPr lang="de-DE" sz="1400" dirty="0" smtClean="0">
              <a:latin typeface="+mj-lt"/>
              <a:cs typeface="Aparajita" panose="020B0604020202020204" pitchFamily="34" charset="0"/>
            </a:endParaRPr>
          </a:p>
          <a:p>
            <a:pPr marL="2147888" indent="-350838">
              <a:buNone/>
            </a:pPr>
            <a:r>
              <a:rPr lang="en-US" sz="1400" b="1" dirty="0" smtClean="0"/>
              <a:t>6. See the positive sides!</a:t>
            </a:r>
            <a:r>
              <a:rPr lang="en-US" sz="1400" dirty="0" smtClean="0"/>
              <a:t/>
            </a:r>
            <a:br>
              <a:rPr lang="en-US" sz="1400" dirty="0" smtClean="0"/>
            </a:br>
            <a:r>
              <a:rPr lang="en-US" sz="1400" dirty="0" smtClean="0"/>
              <a:t>And all the things that you already have mastered.</a:t>
            </a:r>
          </a:p>
          <a:p>
            <a:pPr marL="2147888" indent="-350838">
              <a:buNone/>
            </a:pPr>
            <a:endParaRPr lang="de-DE" sz="1400" dirty="0" smtClean="0"/>
          </a:p>
          <a:p>
            <a:pPr>
              <a:buNone/>
            </a:pPr>
            <a:r>
              <a:rPr lang="en-US" sz="1400" b="1" dirty="0" smtClean="0"/>
              <a:t>7. Trust yourself and look for support!</a:t>
            </a:r>
            <a:br>
              <a:rPr lang="en-US" sz="1400" b="1" dirty="0" smtClean="0"/>
            </a:br>
            <a:r>
              <a:rPr lang="en-US" sz="1400" dirty="0" smtClean="0"/>
              <a:t>       You don’t have to solve everything alone.</a:t>
            </a:r>
            <a:endParaRPr lang="de-DE" sz="1400" dirty="0"/>
          </a:p>
        </p:txBody>
      </p:sp>
      <p:pic>
        <p:nvPicPr>
          <p:cNvPr id="10244" name="Picture 4"/>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90061" b="100000" l="27108" r="64458">
                        <a14:foregroundMark x1="55422" y1="95538" x2="58886" y2="95538"/>
                        <a14:foregroundMark x1="45633" y1="95538" x2="54970" y2="94016"/>
                      </a14:backgroundRemoval>
                    </a14:imgEffect>
                  </a14:imgLayer>
                </a14:imgProps>
              </a:ext>
              <a:ext uri="{28A0092B-C50C-407E-A947-70E740481C1C}">
                <a14:useLocalDpi xmlns:a14="http://schemas.microsoft.com/office/drawing/2010/main" xmlns="" val="0"/>
              </a:ext>
            </a:extLst>
          </a:blip>
          <a:srcRect l="27951" t="89519" r="36105"/>
          <a:stretch/>
        </p:blipFill>
        <p:spPr bwMode="auto">
          <a:xfrm rot="3101002">
            <a:off x="818898" y="8192067"/>
            <a:ext cx="926174" cy="40315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77188" b="88125" l="27023" r="64887"/>
                    </a14:imgEffect>
                  </a14:imgLayer>
                </a14:imgProps>
              </a:ext>
              <a:ext uri="{28A0092B-C50C-407E-A947-70E740481C1C}">
                <a14:useLocalDpi xmlns:a14="http://schemas.microsoft.com/office/drawing/2010/main" xmlns="" val="0"/>
              </a:ext>
            </a:extLst>
          </a:blip>
          <a:srcRect l="27951" t="77417" r="36105" b="12079"/>
          <a:stretch/>
        </p:blipFill>
        <p:spPr bwMode="auto">
          <a:xfrm rot="6939781">
            <a:off x="5401009" y="8006480"/>
            <a:ext cx="761145" cy="34524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1045" b="11390" l="28664" r="62378"/>
                    </a14:imgEffect>
                  </a14:imgLayer>
                </a14:imgProps>
              </a:ext>
              <a:ext uri="{28A0092B-C50C-407E-A947-70E740481C1C}">
                <a14:useLocalDpi xmlns:a14="http://schemas.microsoft.com/office/drawing/2010/main" xmlns="" val="0"/>
              </a:ext>
            </a:extLst>
          </a:blip>
          <a:srcRect l="27951" r="36105" b="88196"/>
          <a:stretch/>
        </p:blipFill>
        <p:spPr bwMode="auto">
          <a:xfrm rot="3763711">
            <a:off x="692359" y="2849574"/>
            <a:ext cx="965529" cy="46555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p:cNvPicPr>
            <a:picLocks noChangeAspect="1" noChangeArrowheads="1"/>
          </p:cNvPicPr>
          <p:nvPr/>
        </p:nvPicPr>
        <p:blipFill rotWithShape="1">
          <a:blip r:embed="rId9" cstate="print">
            <a:extLst>
              <a:ext uri="{BEBA8EAE-BF5A-486C-A8C5-ECC9F3942E4B}">
                <a14:imgProps xmlns:a14="http://schemas.microsoft.com/office/drawing/2010/main" xmlns="">
                  <a14:imgLayer r:embed="rId10">
                    <a14:imgEffect>
                      <a14:backgroundRemoval t="60445" b="71898" l="28007" r="64086"/>
                    </a14:imgEffect>
                  </a14:imgLayer>
                </a14:imgProps>
              </a:ext>
              <a:ext uri="{28A0092B-C50C-407E-A947-70E740481C1C}">
                <a14:useLocalDpi xmlns:a14="http://schemas.microsoft.com/office/drawing/2010/main" xmlns="" val="0"/>
              </a:ext>
            </a:extLst>
          </a:blip>
          <a:srcRect l="27951" t="61597" r="36105" b="27711"/>
          <a:stretch/>
        </p:blipFill>
        <p:spPr bwMode="auto">
          <a:xfrm rot="3132487">
            <a:off x="826560" y="6526730"/>
            <a:ext cx="907922" cy="41917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p:cNvPicPr>
            <a:picLocks noChangeAspect="1" noChangeArrowheads="1"/>
          </p:cNvPicPr>
          <p:nvPr/>
        </p:nvPicPr>
        <p:blipFill rotWithShape="1">
          <a:blip r:embed="rId11" cstate="print">
            <a:extLst>
              <a:ext uri="{BEBA8EAE-BF5A-486C-A8C5-ECC9F3942E4B}">
                <a14:imgProps xmlns:a14="http://schemas.microsoft.com/office/drawing/2010/main" xmlns="">
                  <a14:imgLayer r:embed="rId12">
                    <a14:imgEffect>
                      <a14:backgroundRemoval t="46907" b="55361" l="26763" r="64904"/>
                    </a14:imgEffect>
                  </a14:imgLayer>
                </a14:imgProps>
              </a:ext>
              <a:ext uri="{28A0092B-C50C-407E-A947-70E740481C1C}">
                <a14:useLocalDpi xmlns:a14="http://schemas.microsoft.com/office/drawing/2010/main" xmlns="" val="0"/>
              </a:ext>
            </a:extLst>
          </a:blip>
          <a:srcRect l="27951" t="46266" r="36105" b="44600"/>
          <a:stretch/>
        </p:blipFill>
        <p:spPr bwMode="auto">
          <a:xfrm rot="6996696">
            <a:off x="5323463" y="5636130"/>
            <a:ext cx="935077" cy="36881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p:cNvPicPr>
            <a:picLocks noChangeAspect="1" noChangeArrowheads="1"/>
          </p:cNvPicPr>
          <p:nvPr/>
        </p:nvPicPr>
        <p:blipFill rotWithShape="1">
          <a:blip r:embed="rId13" cstate="print">
            <a:extLst>
              <a:ext uri="{BEBA8EAE-BF5A-486C-A8C5-ECC9F3942E4B}">
                <a14:imgProps xmlns:a14="http://schemas.microsoft.com/office/drawing/2010/main" xmlns="">
                  <a14:imgLayer r:embed="rId14">
                    <a14:imgEffect>
                      <a14:backgroundRemoval t="29835" b="39712" l="27172" r="63981"/>
                    </a14:imgEffect>
                  </a14:imgLayer>
                </a14:imgProps>
              </a:ext>
              <a:ext uri="{28A0092B-C50C-407E-A947-70E740481C1C}">
                <a14:useLocalDpi xmlns:a14="http://schemas.microsoft.com/office/drawing/2010/main" xmlns="" val="0"/>
              </a:ext>
            </a:extLst>
          </a:blip>
          <a:srcRect l="27951" t="30388" r="36105" b="59336"/>
          <a:stretch/>
        </p:blipFill>
        <p:spPr bwMode="auto">
          <a:xfrm rot="3070884">
            <a:off x="703530" y="4601922"/>
            <a:ext cx="944665" cy="419173"/>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3"/>
          <p:cNvPicPr>
            <a:picLocks noChangeAspect="1"/>
          </p:cNvPicPr>
          <p:nvPr/>
        </p:nvPicPr>
        <p:blipFill rotWithShape="1">
          <a:blip r:embed="rId15" cstate="print">
            <a:extLst>
              <a:ext uri="{BEBA8EAE-BF5A-486C-A8C5-ECC9F3942E4B}">
                <a14:imgProps xmlns:a14="http://schemas.microsoft.com/office/drawing/2010/main" xmlns="">
                  <a14:imgLayer r:embed="rId16">
                    <a14:imgEffect>
                      <a14:sharpenSoften amount="50000"/>
                    </a14:imgEffect>
                  </a14:imgLayer>
                </a14:imgProps>
              </a:ext>
              <a:ext uri="{28A0092B-C50C-407E-A947-70E740481C1C}">
                <a14:useLocalDpi xmlns:a14="http://schemas.microsoft.com/office/drawing/2010/main" xmlns="" val="0"/>
              </a:ext>
            </a:extLst>
          </a:blip>
          <a:srcRect l="31247" t="27777" r="23781" b="32679"/>
          <a:stretch/>
        </p:blipFill>
        <p:spPr>
          <a:xfrm rot="17067456">
            <a:off x="4822449" y="809832"/>
            <a:ext cx="1296144" cy="1611678"/>
          </a:xfrm>
          <a:prstGeom prst="rect">
            <a:avLst/>
          </a:prstGeom>
        </p:spPr>
      </p:pic>
      <p:sp>
        <p:nvSpPr>
          <p:cNvPr id="23" name="Rechteck 22"/>
          <p:cNvSpPr/>
          <p:nvPr/>
        </p:nvSpPr>
        <p:spPr>
          <a:xfrm>
            <a:off x="0" y="0"/>
            <a:ext cx="6858000" cy="221669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1"/>
          <p:cNvSpPr txBox="1">
            <a:spLocks/>
          </p:cNvSpPr>
          <p:nvPr/>
        </p:nvSpPr>
        <p:spPr>
          <a:xfrm>
            <a:off x="908720" y="560513"/>
            <a:ext cx="5760640" cy="12383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tx2"/>
                </a:solidFill>
                <a:latin typeface="Tempus Sans ITC" panose="04020404030D07020202" pitchFamily="82" charset="0"/>
                <a:cs typeface="MV Boli" panose="02000500030200090000" pitchFamily="2" charset="0"/>
              </a:rPr>
              <a:t>    The 7 keys to your own strength </a:t>
            </a:r>
          </a:p>
        </p:txBody>
      </p:sp>
      <p:cxnSp>
        <p:nvCxnSpPr>
          <p:cNvPr id="21" name="Gerade Verbindung 20"/>
          <p:cNvCxnSpPr/>
          <p:nvPr/>
        </p:nvCxnSpPr>
        <p:spPr>
          <a:xfrm>
            <a:off x="0" y="2216696"/>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E:\IZI\Story Telling Club\Grafiken_Bilder\Rahmen_Buch\Auswahl\Schlüsselbund_frei.png"/>
          <p:cNvPicPr>
            <a:picLocks noChangeAspect="1" noChangeArrowheads="1"/>
          </p:cNvPicPr>
          <p:nvPr/>
        </p:nvPicPr>
        <p:blipFill rotWithShape="1">
          <a:blip r:embed="rId17" cstate="print">
            <a:extLst>
              <a:ext uri="{BEBA8EAE-BF5A-486C-A8C5-ECC9F3942E4B}">
                <a14:imgProps xmlns:a14="http://schemas.microsoft.com/office/drawing/2010/main" xmlns="">
                  <a14:imgLayer r:embed="rId18">
                    <a14:imgEffect>
                      <a14:brightnessContrast contrast="-20000"/>
                    </a14:imgEffect>
                  </a14:imgLayer>
                </a14:imgProps>
              </a:ext>
              <a:ext uri="{28A0092B-C50C-407E-A947-70E740481C1C}">
                <a14:useLocalDpi xmlns:a14="http://schemas.microsoft.com/office/drawing/2010/main" xmlns="" val="0"/>
              </a:ext>
            </a:extLst>
          </a:blip>
          <a:srcRect l="24791" t="15684" r="30737" b="29485"/>
          <a:stretch/>
        </p:blipFill>
        <p:spPr bwMode="auto">
          <a:xfrm>
            <a:off x="4437112" y="1208584"/>
            <a:ext cx="2048114" cy="1788626"/>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M:\IZI\EXTERN\Sonstige Forschungsprojekte\2014-2018 Starke Geschichten für starke Kinder\Story Telling Club\Grafiken_Bilder\Logo\LogomitMännchen_ohneWackeln_oberfinal.png"/>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rot="20925889">
            <a:off x="96007" y="388183"/>
            <a:ext cx="1398508" cy="214332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liennummernplatzhalter 15"/>
          <p:cNvSpPr>
            <a:spLocks noGrp="1"/>
          </p:cNvSpPr>
          <p:nvPr>
            <p:ph type="sldNum" sz="quarter" idx="12"/>
          </p:nvPr>
        </p:nvSpPr>
        <p:spPr/>
        <p:txBody>
          <a:bodyPr/>
          <a:lstStyle/>
          <a:p>
            <a:fld id="{18FB01AD-E0E2-43F6-B41B-115DE7D7CF70}" type="slidenum">
              <a:rPr lang="de-DE" smtClean="0"/>
              <a:pPr/>
              <a:t>48</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and we are proud of this!</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4797152" y="8193360"/>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5</a:t>
            </a:fld>
            <a:endParaRPr lang="de-DE"/>
          </a:p>
        </p:txBody>
      </p:sp>
      <p:grpSp>
        <p:nvGrpSpPr>
          <p:cNvPr id="2" name="Gruppieren 35"/>
          <p:cNvGrpSpPr/>
          <p:nvPr/>
        </p:nvGrpSpPr>
        <p:grpSpPr>
          <a:xfrm>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585700"/>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LilyUPC" panose="020B0604020202020204" pitchFamily="34" charset="-34"/>
              </a:rPr>
              <a:t>This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us</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6</a:t>
            </a:fld>
            <a:endParaRPr lang="de-DE"/>
          </a:p>
        </p:txBody>
      </p:sp>
      <p:grpSp>
        <p:nvGrpSpPr>
          <p:cNvPr id="2"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and we are proud of this!</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4797152" y="8193360"/>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7</a:t>
            </a:fld>
            <a:endParaRPr lang="de-DE"/>
          </a:p>
        </p:txBody>
      </p:sp>
      <p:grpSp>
        <p:nvGrpSpPr>
          <p:cNvPr id="27" name="Gruppieren 35"/>
          <p:cNvGrpSpPr/>
          <p:nvPr/>
        </p:nvGrpSpPr>
        <p:grpSpPr>
          <a:xfrm>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a:off x="0" y="2585700"/>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hteck 16"/>
          <p:cNvSpPr/>
          <p:nvPr/>
        </p:nvSpPr>
        <p:spPr>
          <a:xfrm>
            <a:off x="0" y="0"/>
            <a:ext cx="6858000" cy="992560"/>
          </a:xfrm>
          <a:prstGeom prst="rect">
            <a:avLst/>
          </a:prstGeom>
          <a:solidFill>
            <a:srgbClr val="FDEF3D">
              <a:alpha val="4980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19"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err="1" smtClean="0">
                <a:solidFill>
                  <a:schemeClr val="tx2"/>
                </a:solidFill>
                <a:latin typeface="Tempus Sans ITC" panose="04020404030D07020202" pitchFamily="82" charset="0"/>
                <a:cs typeface="LilyUPC" panose="020B0604020202020204" pitchFamily="34" charset="-34"/>
              </a:rPr>
              <a:t>This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is</a:t>
            </a:r>
            <a:r>
              <a:rPr lang="de-DE" sz="2800" b="1" dirty="0" smtClean="0">
                <a:solidFill>
                  <a:schemeClr val="tx2"/>
                </a:solidFill>
                <a:latin typeface="Tempus Sans ITC" panose="04020404030D07020202" pitchFamily="82" charset="0"/>
                <a:cs typeface="LilyUPC" panose="020B0604020202020204" pitchFamily="34" charset="-34"/>
              </a:rPr>
              <a:t> </a:t>
            </a:r>
            <a:r>
              <a:rPr lang="de-DE" sz="2800" b="1" dirty="0" err="1" smtClean="0">
                <a:solidFill>
                  <a:schemeClr val="tx2"/>
                </a:solidFill>
                <a:latin typeface="Tempus Sans ITC" panose="04020404030D07020202" pitchFamily="82" charset="0"/>
                <a:cs typeface="LilyUPC" panose="020B0604020202020204" pitchFamily="34" charset="-34"/>
              </a:rPr>
              <a:t>us</a:t>
            </a:r>
            <a:r>
              <a:rPr lang="de-DE" sz="2800" b="1" dirty="0" smtClean="0">
                <a:solidFill>
                  <a:schemeClr val="tx2"/>
                </a:solidFill>
                <a:latin typeface="Tempus Sans ITC" panose="04020404030D07020202" pitchFamily="82" charset="0"/>
                <a:cs typeface="LilyUPC" panose="020B0604020202020204" pitchFamily="34" charset="-34"/>
              </a:rPr>
              <a:t> …</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6" name="Gerade Verbindung 25"/>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a:off x="5229200"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13" descr="M:\IZI\EXTERN\Sonstige Forschungsprojekte\2014-2018 Starke Geschichten für starke Kinder\Story Telling Club\Grafiken_Bilder\Icons\Finale\Oberfinal\MännchenBewegen_final.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57658" y="200472"/>
            <a:ext cx="1503250" cy="82800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Foliennummernplatzhalter 24"/>
          <p:cNvSpPr>
            <a:spLocks noGrp="1"/>
          </p:cNvSpPr>
          <p:nvPr>
            <p:ph type="sldNum" sz="quarter" idx="12"/>
          </p:nvPr>
        </p:nvSpPr>
        <p:spPr/>
        <p:txBody>
          <a:bodyPr/>
          <a:lstStyle/>
          <a:p>
            <a:fld id="{18FB01AD-E0E2-43F6-B41B-115DE7D7CF70}" type="slidenum">
              <a:rPr lang="de-DE" smtClean="0"/>
              <a:pPr/>
              <a:t>8</a:t>
            </a:fld>
            <a:endParaRPr lang="de-DE"/>
          </a:p>
        </p:txBody>
      </p:sp>
      <p:grpSp>
        <p:nvGrpSpPr>
          <p:cNvPr id="2" name="Gruppieren 26"/>
          <p:cNvGrpSpPr/>
          <p:nvPr/>
        </p:nvGrpSpPr>
        <p:grpSpPr>
          <a:xfrm flipH="1">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E:\IZI\Story Telling Club\Grafiken_Bilder\Rahmen_Buch\Aktuelle Rahmen_freigestellt\Stolz_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79"/>
          <a:stretch/>
        </p:blipFill>
        <p:spPr bwMode="auto">
          <a:xfrm flipH="1">
            <a:off x="0" y="2648744"/>
            <a:ext cx="6858000" cy="7320300"/>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hteck 20"/>
          <p:cNvSpPr/>
          <p:nvPr/>
        </p:nvSpPr>
        <p:spPr>
          <a:xfrm>
            <a:off x="0" y="0"/>
            <a:ext cx="6858000" cy="992560"/>
          </a:xfrm>
          <a:prstGeom prst="rect">
            <a:avLst/>
          </a:prstGeom>
          <a:solidFill>
            <a:srgbClr val="FDEF3D">
              <a:alpha val="50196"/>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B0F0"/>
              </a:solidFill>
            </a:endParaRPr>
          </a:p>
        </p:txBody>
      </p:sp>
      <p:sp>
        <p:nvSpPr>
          <p:cNvPr id="24" name="Titel 1"/>
          <p:cNvSpPr txBox="1">
            <a:spLocks/>
          </p:cNvSpPr>
          <p:nvPr/>
        </p:nvSpPr>
        <p:spPr>
          <a:xfrm>
            <a:off x="394948" y="0"/>
            <a:ext cx="6634452" cy="972898"/>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sz="2800" b="1" dirty="0" smtClean="0">
                <a:solidFill>
                  <a:schemeClr val="tx2"/>
                </a:solidFill>
                <a:latin typeface="Tempus Sans ITC" panose="04020404030D07020202" pitchFamily="82" charset="0"/>
                <a:cs typeface="LilyUPC" panose="020B0604020202020204" pitchFamily="34" charset="-34"/>
              </a:rPr>
              <a:t>…</a:t>
            </a:r>
            <a:r>
              <a:rPr lang="de-DE" sz="2800" b="1" spc="-300" dirty="0" smtClean="0">
                <a:solidFill>
                  <a:schemeClr val="tx2"/>
                </a:solidFill>
                <a:latin typeface="Tempus Sans ITC" panose="04020404030D07020202" pitchFamily="82" charset="0"/>
                <a:cs typeface="LilyUPC" panose="020B0604020202020204" pitchFamily="34" charset="-34"/>
              </a:rPr>
              <a:t>  </a:t>
            </a:r>
            <a:r>
              <a:rPr lang="en-US" sz="2800" b="1" dirty="0" smtClean="0">
                <a:solidFill>
                  <a:schemeClr val="tx2"/>
                </a:solidFill>
                <a:latin typeface="Tempus Sans ITC" panose="04020404030D07020202" pitchFamily="82" charset="0"/>
                <a:cs typeface="LilyUPC" panose="020B0604020202020204" pitchFamily="34" charset="-34"/>
              </a:rPr>
              <a:t>and we are proud of this!</a:t>
            </a:r>
            <a:endParaRPr lang="de-DE" sz="2800" b="1" dirty="0">
              <a:solidFill>
                <a:schemeClr val="tx2"/>
              </a:solidFill>
              <a:latin typeface="Tempus Sans ITC" panose="04020404030D07020202" pitchFamily="82" charset="0"/>
              <a:cs typeface="LilyUPC" panose="020B0604020202020204" pitchFamily="34" charset="-34"/>
            </a:endParaRPr>
          </a:p>
        </p:txBody>
      </p:sp>
      <p:cxnSp>
        <p:nvCxnSpPr>
          <p:cNvPr id="25" name="Gerade Verbindung 24"/>
          <p:cNvCxnSpPr/>
          <p:nvPr/>
        </p:nvCxnSpPr>
        <p:spPr>
          <a:xfrm>
            <a:off x="0" y="992560"/>
            <a:ext cx="69573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9348" b="80964"/>
          <a:stretch/>
        </p:blipFill>
        <p:spPr bwMode="auto">
          <a:xfrm flipH="1">
            <a:off x="-99392" y="903391"/>
            <a:ext cx="1728192" cy="1698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M:\IZI\EXTERN\Sonstige Forschungsprojekte\2014-2018 Starke Geschichten für starke Kinder\Story Telling Club\_RZ Log Storytelling Club.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100000">
                        <a14:foregroundMark x1="19924" y1="24227" x2="67969" y2="25922"/>
                        <a14:foregroundMark x1="68637" y1="27817" x2="68351" y2="39282"/>
                        <a14:foregroundMark x1="31935" y1="33898" x2="31363" y2="12463"/>
                        <a14:foregroundMark x1="42326" y1="44566" x2="85033" y2="44367"/>
                        <a14:foregroundMark x1="84175" y1="46361" x2="82459" y2="56630"/>
                        <a14:foregroundMark x1="66063" y1="47657" x2="65872" y2="54736"/>
                        <a14:foregroundMark x1="77788" y1="67099" x2="44423" y2="69192"/>
                      </a14:backgroundRemoval>
                    </a14:imgEffect>
                  </a14:imgLayer>
                </a14:imgProps>
              </a:ext>
              <a:ext uri="{28A0092B-C50C-407E-A947-70E740481C1C}">
                <a14:useLocalDpi xmlns:a14="http://schemas.microsoft.com/office/drawing/2010/main" xmlns="" val="0"/>
              </a:ext>
            </a:extLst>
          </a:blip>
          <a:srcRect/>
          <a:stretch>
            <a:fillRect/>
          </a:stretch>
        </p:blipFill>
        <p:spPr bwMode="auto">
          <a:xfrm rot="444250">
            <a:off x="5901208" y="64479"/>
            <a:ext cx="930707" cy="890041"/>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4" descr="M:\IZI\EXTERN\Sonstige Forschungsprojekte\2014-2018 Starke Geschichten für starke Kinder\Story Telling Club\Grafiken_Bilder\Icons\Finale\Oberfinal\3Kinder_final_geglättet.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4797152" y="8193360"/>
            <a:ext cx="1445830" cy="815955"/>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Foliennummernplatzhalter 25"/>
          <p:cNvSpPr>
            <a:spLocks noGrp="1"/>
          </p:cNvSpPr>
          <p:nvPr>
            <p:ph type="sldNum" sz="quarter" idx="12"/>
          </p:nvPr>
        </p:nvSpPr>
        <p:spPr/>
        <p:txBody>
          <a:bodyPr/>
          <a:lstStyle/>
          <a:p>
            <a:fld id="{18FB01AD-E0E2-43F6-B41B-115DE7D7CF70}" type="slidenum">
              <a:rPr lang="de-DE" smtClean="0"/>
              <a:pPr/>
              <a:t>9</a:t>
            </a:fld>
            <a:endParaRPr lang="de-DE"/>
          </a:p>
        </p:txBody>
      </p:sp>
      <p:grpSp>
        <p:nvGrpSpPr>
          <p:cNvPr id="2" name="Gruppieren 35"/>
          <p:cNvGrpSpPr/>
          <p:nvPr/>
        </p:nvGrpSpPr>
        <p:grpSpPr>
          <a:xfrm>
            <a:off x="549120" y="1208584"/>
            <a:ext cx="5687752" cy="8064896"/>
            <a:chOff x="549120" y="1208584"/>
            <a:chExt cx="5687752" cy="8064896"/>
          </a:xfrm>
        </p:grpSpPr>
        <p:sp>
          <p:nvSpPr>
            <p:cNvPr id="28" name="Rechteck 27"/>
            <p:cNvSpPr/>
            <p:nvPr/>
          </p:nvSpPr>
          <p:spPr>
            <a:xfrm>
              <a:off x="549120" y="5313480"/>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p:cNvSpPr/>
            <p:nvPr/>
          </p:nvSpPr>
          <p:spPr>
            <a:xfrm>
              <a:off x="2276872" y="1208584"/>
              <a:ext cx="3960000" cy="39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383</Words>
  <Application>Microsoft Office PowerPoint</Application>
  <PresentationFormat>A4-Papier (210x297 mm)</PresentationFormat>
  <Paragraphs>151</Paragraphs>
  <Slides>48</Slides>
  <Notes>1</Notes>
  <HiddenSlides>0</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Larissa-Design</vt:lpstr>
      <vt:lpstr>The day I realised that I am strong</vt:lpstr>
      <vt:lpstr>Foreword</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Folie 37</vt:lpstr>
      <vt:lpstr>Folie 38</vt:lpstr>
      <vt:lpstr>Folie 39</vt:lpstr>
      <vt:lpstr>Folie 40</vt:lpstr>
      <vt:lpstr>Folie 41</vt:lpstr>
      <vt:lpstr>Folie 42</vt:lpstr>
      <vt:lpstr>Folie 43</vt:lpstr>
      <vt:lpstr>Folie 44</vt:lpstr>
      <vt:lpstr>Folie 45</vt:lpstr>
      <vt:lpstr>Folie 46</vt:lpstr>
      <vt:lpstr>Folie 47</vt:lpstr>
      <vt:lpstr>Folie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Day I became strong</dc:title>
  <dc:creator>Marie</dc:creator>
  <cp:lastModifiedBy>Marie</cp:lastModifiedBy>
  <cp:revision>436</cp:revision>
  <cp:lastPrinted>2017-05-08T07:12:43Z</cp:lastPrinted>
  <dcterms:created xsi:type="dcterms:W3CDTF">2017-02-28T20:36:23Z</dcterms:created>
  <dcterms:modified xsi:type="dcterms:W3CDTF">2017-08-21T08:18:33Z</dcterms:modified>
</cp:coreProperties>
</file>